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B8A4D-8C3B-4926-964E-3CB822DBBDF5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F0AF-1E4E-43AF-9EF3-7865E45D800A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79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BB48-6A9E-40B3-BCB8-E10A961D8EB6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CDF7C-AAE6-4D13-BAFF-D540D2F10C12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92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B6F67-4DD7-45A3-9C74-6C6933DBC268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7DD52-E35A-4E1A-AD60-14FBB16D47B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036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F8EA5-E110-4213-A27D-6CB6AC8955E6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3F850-00BF-4FA3-88EA-C5BD54B099EB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20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Lantinghei SC Extralight"/>
                <a:cs typeface="Lantinghei SC Extralight"/>
              </a:defRPr>
            </a:lvl1pPr>
            <a:lvl2pPr>
              <a:defRPr b="0" i="0">
                <a:latin typeface="Lantinghei SC Extralight"/>
                <a:cs typeface="Lantinghei SC Extralight"/>
              </a:defRPr>
            </a:lvl2pPr>
            <a:lvl3pPr>
              <a:defRPr b="0" i="0">
                <a:latin typeface="Lantinghei SC Extralight"/>
                <a:cs typeface="Lantinghei SC Extralight"/>
              </a:defRPr>
            </a:lvl3pPr>
            <a:lvl4pPr>
              <a:defRPr b="0" i="0">
                <a:latin typeface="Lantinghei SC Extralight"/>
                <a:cs typeface="Lantinghei SC Extralight"/>
              </a:defRPr>
            </a:lvl4pPr>
            <a:lvl5pPr>
              <a:defRPr b="0" i="0">
                <a:latin typeface="Lantinghei SC Extralight"/>
                <a:cs typeface="Lantinghei SC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820"/>
            <a:ext cx="8229600" cy="1123224"/>
          </a:xfrm>
        </p:spPr>
        <p:txBody>
          <a:bodyPr/>
          <a:lstStyle>
            <a:lvl1pPr>
              <a:defRPr sz="4000" b="0" i="0">
                <a:latin typeface="Lantinghei SC Extralight"/>
                <a:cs typeface="Lantinghei SC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5BDC0-3EE2-4FF5-A2C0-E96D964D1B90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8B0BC-DDC5-493D-BFD3-AEDA0D9189C2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94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870B6-FA9B-4A02-BBC5-A5B9848BFF17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95FA2-2E13-4CEA-B129-44118C97C809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13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1D2B-274A-4811-983E-50302EB337EC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54EE-82B3-45F7-AAC1-D6EAE704ED08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34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Lantinghei SC Extralight"/>
                <a:cs typeface="Lantinghei SC Extralight"/>
              </a:defRPr>
            </a:lvl1pPr>
            <a:lvl2pPr>
              <a:defRPr sz="1800" b="0" i="0">
                <a:latin typeface="Lantinghei SC Extralight"/>
                <a:cs typeface="Lantinghei SC Extralight"/>
              </a:defRPr>
            </a:lvl2pPr>
            <a:lvl3pPr>
              <a:defRPr sz="1600" b="0" i="0">
                <a:latin typeface="Lantinghei SC Extralight"/>
                <a:cs typeface="Lantinghei SC Extralight"/>
              </a:defRPr>
            </a:lvl3pPr>
            <a:lvl4pPr>
              <a:defRPr sz="1400" b="0" i="0">
                <a:latin typeface="Lantinghei SC Extralight"/>
                <a:cs typeface="Lantinghei SC Extralight"/>
              </a:defRPr>
            </a:lvl4pPr>
            <a:lvl5pPr>
              <a:defRPr sz="1400" b="0" i="0">
                <a:latin typeface="Lantinghei SC Extralight"/>
                <a:cs typeface="Lantinghei SC Extraligh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6941"/>
            <a:ext cx="8229600" cy="758172"/>
          </a:xfrm>
        </p:spPr>
        <p:txBody>
          <a:bodyPr/>
          <a:lstStyle>
            <a:lvl1pPr>
              <a:defRPr sz="3600" b="0" i="0">
                <a:latin typeface="Lantinghei SC Extralight"/>
                <a:cs typeface="Lantinghei SC Extra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>
                <a:latin typeface="Lantinghei SC Extralight"/>
                <a:cs typeface="Lantinghei SC Extraligh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>
              <a:defRPr lang="en-US" sz="2000" b="0" i="0" smtClean="0">
                <a:latin typeface="Lantinghei SC Extralight"/>
                <a:cs typeface="Lantinghei SC Extra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lang="en-US" sz="2000" b="0" i="0" smtClean="0">
                <a:latin typeface="Lantinghei SC Extralight"/>
                <a:cs typeface="Lantinghei SC Extralight"/>
              </a:defRPr>
            </a:lvl1pPr>
            <a:lvl2pPr>
              <a:defRPr lang="en-US" sz="1800" b="0" i="0" smtClean="0">
                <a:latin typeface="Lantinghei SC Extralight"/>
                <a:cs typeface="Lantinghei SC Extralight"/>
              </a:defRPr>
            </a:lvl2pPr>
            <a:lvl3pPr>
              <a:defRPr lang="en-US" sz="1600" b="0" i="0" smtClean="0">
                <a:latin typeface="Lantinghei SC Extralight"/>
                <a:cs typeface="Lantinghei SC Extralight"/>
              </a:defRPr>
            </a:lvl3pPr>
            <a:lvl4pPr>
              <a:defRPr lang="en-US" sz="1400" b="0" i="0" smtClean="0">
                <a:latin typeface="Lantinghei SC Extralight"/>
                <a:cs typeface="Lantinghei SC Extralight"/>
              </a:defRPr>
            </a:lvl4pPr>
            <a:lvl5pPr>
              <a:defRPr lang="en-US" sz="1400" b="0" i="0">
                <a:latin typeface="Lantinghei SC Extralight"/>
                <a:cs typeface="Lantinghei SC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BA76-10AF-4EC3-A788-FF232485D26C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CFBE8-CB8F-4BC2-A513-06C4095F8B5A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97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DB5D-E15F-4F16-93F0-BF59953A73F1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6B3F4-5EAE-4283-B634-F1CBB92178B2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11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9897C-D5CF-4BAF-AEE0-7E7EC99AF9B0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4D14F-6AB1-442C-AD6A-1AFDA47C3F59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27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84B7-AEA1-4075-A457-77E9E3499D50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F82A4-D2D9-41B1-B8C6-DF4C8B69620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94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4CBEB-8094-4E7D-9192-D5344618DEC1}" type="datetimeFigureOut">
              <a:rPr lang="en-US" altLang="en-US"/>
              <a:pPr>
                <a:defRPr/>
              </a:pPr>
              <a:t>10/15/2015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5EB63-2B06-4318-A4E3-A621B3D830E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90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73250"/>
            <a:ext cx="8229600" cy="1893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2424023-431A-4C72-AA0A-83F708318C8E}" type="datetimeFigureOut">
              <a:rPr lang="en-US" alt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10/15/2015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41BD548-6999-42D8-9D5D-3AEF2C94FF05}" type="slidenum">
              <a:rPr lang="en-US" alt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 altLang="en-US">
              <a:ea typeface="MS PGothic" pitchFamily="34" charset="-128"/>
            </a:endParaRPr>
          </a:p>
        </p:txBody>
      </p:sp>
      <p:pic>
        <p:nvPicPr>
          <p:cNvPr id="1030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26988"/>
            <a:ext cx="11366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>
              <a:solidFill>
                <a:srgbClr val="9BBB59">
                  <a:lumMod val="75000"/>
                </a:srgb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008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08000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Lantinghei SC Extralight"/>
          <a:ea typeface="MS PGothic" pitchFamily="34" charset="-128"/>
          <a:cs typeface="Lantinghei SC Extralight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Lantinghei SC Extralight" charset="0"/>
          <a:ea typeface="MS PGothic" pitchFamily="34" charset="-128"/>
          <a:cs typeface="Lantinghei SC Extralight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Lantinghei SC Extralight" charset="0"/>
          <a:ea typeface="MS PGothic" pitchFamily="34" charset="-128"/>
          <a:cs typeface="Lantinghei SC Extralight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Lantinghei SC Extralight" charset="0"/>
          <a:ea typeface="MS PGothic" pitchFamily="34" charset="-128"/>
          <a:cs typeface="Lantinghei SC Extralight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Lantinghei SC Extralight" charset="0"/>
          <a:ea typeface="MS PGothic" pitchFamily="34" charset="-128"/>
          <a:cs typeface="Lantinghei SC Extralight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8000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 bwMode="auto">
          <a:xfrm>
            <a:off x="395536" y="1196752"/>
            <a:ext cx="8229600" cy="48860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endParaRPr lang="fr-FR" altLang="en-US" sz="2200" dirty="0" smtClean="0">
              <a:latin typeface="Lantinghei SC Extralight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LE GROUPE D’ACTION GENRE AU SEIN DE L’ AfricaRice/FOFIFA </a:t>
            </a:r>
            <a:r>
              <a:rPr lang="en-US" sz="24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– MINAGRI</a:t>
            </a:r>
            <a:endParaRPr lang="fr-FR" sz="24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RABESON Raymond</a:t>
            </a:r>
            <a:endParaRPr lang="fr-FR" sz="2400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400" i="1" dirty="0" smtClean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Coordinateur National du Projet SARDC_SC</a:t>
            </a:r>
            <a:endParaRPr lang="fr-FR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683625" cy="1484784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US" sz="3600" dirty="0" smtClean="0">
                <a:effectLst/>
                <a:latin typeface="Lantinghei SC Extralight" charset="0"/>
              </a:rPr>
              <a:t/>
            </a:r>
            <a:br>
              <a:rPr lang="fr-FR" altLang="en-US" sz="3600" dirty="0" smtClean="0">
                <a:effectLst/>
                <a:latin typeface="Lantinghei SC Extralight" charset="0"/>
              </a:rPr>
            </a:br>
            <a:endParaRPr lang="fr-FR" alt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Lantinghei SC Extralight" charset="0"/>
            </a:endParaRPr>
          </a:p>
        </p:txBody>
      </p:sp>
      <p:pic>
        <p:nvPicPr>
          <p:cNvPr id="28676" name="Picture 2" descr="FOF_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60648"/>
            <a:ext cx="57606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863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 bwMode="auto">
          <a:xfrm>
            <a:off x="395536" y="1196752"/>
            <a:ext cx="8229600" cy="48860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endParaRPr lang="fr-FR" altLang="en-US" sz="2200" dirty="0" smtClean="0">
              <a:latin typeface="Lantinghei SC Extralight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NY VONDRON’ASA MIRALENTA EO ANIVON’NY TETIK’ASA </a:t>
            </a:r>
            <a:r>
              <a:rPr lang="en-US" sz="24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AfricaRice/FOFIFA </a:t>
            </a:r>
            <a:r>
              <a:rPr lang="en-US" sz="24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– MINAGRI</a:t>
            </a:r>
            <a:endParaRPr lang="fr-FR" sz="24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RABESON Raymond</a:t>
            </a:r>
            <a:endParaRPr lang="fr-FR" sz="2400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i="1" dirty="0" err="1" smtClean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Mpandrindra</a:t>
            </a:r>
            <a:r>
              <a:rPr lang="en-US" sz="2400" i="1" dirty="0" smtClean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Nasionaly</a:t>
            </a:r>
            <a:r>
              <a:rPr lang="en-US" sz="2400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ny</a:t>
            </a:r>
            <a:r>
              <a:rPr lang="en-US" sz="2400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Tetik’asa</a:t>
            </a:r>
            <a:r>
              <a:rPr lang="en-US" sz="2400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AfricaRice </a:t>
            </a:r>
            <a:r>
              <a:rPr lang="en-US" sz="2400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Madagasikara</a:t>
            </a:r>
            <a:endParaRPr lang="fr-FR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683625" cy="1484784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US" sz="3600" dirty="0" smtClean="0">
                <a:effectLst/>
                <a:latin typeface="Lantinghei SC Extralight" charset="0"/>
              </a:rPr>
              <a:t/>
            </a:r>
            <a:br>
              <a:rPr lang="fr-FR" altLang="en-US" sz="3600" dirty="0" smtClean="0">
                <a:effectLst/>
                <a:latin typeface="Lantinghei SC Extralight" charset="0"/>
              </a:rPr>
            </a:br>
            <a:endParaRPr lang="fr-FR" alt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Lantinghei SC Extralight" charset="0"/>
            </a:endParaRPr>
          </a:p>
        </p:txBody>
      </p:sp>
      <p:pic>
        <p:nvPicPr>
          <p:cNvPr id="28676" name="Picture 2" descr="FOF_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60648"/>
            <a:ext cx="57606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6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 bwMode="auto">
          <a:xfrm>
            <a:off x="395536" y="787016"/>
            <a:ext cx="8229600" cy="52957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endParaRPr lang="fr-FR" altLang="en-US" sz="2200" dirty="0" smtClean="0">
              <a:latin typeface="Lantinghei SC Extralight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u="sng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PLAN STRATEGIQUE </a:t>
            </a:r>
            <a:r>
              <a:rPr lang="fr-FR" sz="2400" b="1" u="sng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AfricaRice 2011-2020</a:t>
            </a:r>
            <a:r>
              <a:rPr lang="fr-FR" sz="2400" b="1" u="sng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fr-FR" sz="2400" b="1" u="sng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:</a:t>
            </a:r>
            <a:endParaRPr lang="fr-FR" sz="2400" dirty="0" smtClean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400" dirty="0" smtClean="0">
                <a:latin typeface="Calibri"/>
                <a:ea typeface="Calibri"/>
                <a:cs typeface="Times New Roman"/>
              </a:rPr>
              <a:t>Le </a:t>
            </a:r>
            <a:r>
              <a:rPr lang="fr-FR" sz="24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Groupe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d’Action Genre 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>dans la Recherche et le Développement  rizicoles tout comme </a:t>
            </a:r>
            <a:r>
              <a:rPr lang="fr-FR" sz="2400" dirty="0" smtClean="0">
                <a:latin typeface="Calibri"/>
                <a:ea typeface="Calibri"/>
                <a:cs typeface="Times New Roman"/>
              </a:rPr>
              <a:t>le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G</a:t>
            </a:r>
            <a:r>
              <a:rPr lang="fr-FR" sz="24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roupe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d’Action Politique Rizicole 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>serviront de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plateformes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>pour générer les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connaissances et les informations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>nécessaires à la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conception de technologies et de gestion et de diversification durables des récoltes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>qui prennent en compte les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besoins des agriculteurs</a:t>
            </a:r>
            <a:r>
              <a:rPr lang="fr-FR" sz="24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400" b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Les rôles du  genre dans les systèmes rizicoles seront </a:t>
            </a:r>
            <a:r>
              <a:rPr lang="fr-FR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évalués</a:t>
            </a:r>
            <a:r>
              <a:rPr lang="fr-FR" sz="2400" b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en vue d’améliorer le </a:t>
            </a:r>
            <a:r>
              <a:rPr lang="fr-FR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ciblage et l’efficacité de la recherche</a:t>
            </a:r>
            <a:r>
              <a:rPr lang="fr-FR" sz="2400" b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, tout en tenant compte des </a:t>
            </a:r>
            <a:r>
              <a:rPr lang="fr-FR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priorités, des préférences et des perceptions des femmes </a:t>
            </a:r>
            <a:endParaRPr lang="fr-FR" sz="2400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fr-FR" sz="2400" dirty="0">
              <a:latin typeface="Calibri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fr-FR" sz="2400" b="1" dirty="0" smtClean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683625" cy="1484784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US" sz="3600" dirty="0" smtClean="0">
                <a:effectLst/>
                <a:latin typeface="Lantinghei SC Extralight" charset="0"/>
              </a:rPr>
              <a:t/>
            </a:r>
            <a:br>
              <a:rPr lang="fr-FR" altLang="en-US" sz="3600" dirty="0" smtClean="0">
                <a:effectLst/>
                <a:latin typeface="Lantinghei SC Extralight" charset="0"/>
              </a:rPr>
            </a:br>
            <a:endParaRPr lang="fr-FR" alt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Lantinghei SC Extralight" charset="0"/>
            </a:endParaRPr>
          </a:p>
        </p:txBody>
      </p:sp>
      <p:pic>
        <p:nvPicPr>
          <p:cNvPr id="28676" name="Picture 2" descr="FOF_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60648"/>
            <a:ext cx="57606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2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683625" cy="1484784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US" sz="3600" dirty="0" smtClean="0">
                <a:effectLst/>
                <a:latin typeface="Lantinghei SC Extralight" charset="0"/>
              </a:rPr>
              <a:t/>
            </a:r>
            <a:br>
              <a:rPr lang="fr-FR" altLang="en-US" sz="3600" dirty="0" smtClean="0">
                <a:effectLst/>
                <a:latin typeface="Lantinghei SC Extralight" charset="0"/>
              </a:rPr>
            </a:br>
            <a:endParaRPr lang="fr-FR" alt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Lantinghei SC Extralight" charset="0"/>
            </a:endParaRPr>
          </a:p>
        </p:txBody>
      </p:sp>
      <p:pic>
        <p:nvPicPr>
          <p:cNvPr id="28676" name="Picture 2" descr="FOF_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60648"/>
            <a:ext cx="57606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787016"/>
            <a:ext cx="8229600" cy="53391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endParaRPr lang="fr-FR" altLang="en-US" sz="2200" dirty="0" smtClean="0">
              <a:latin typeface="Lantinghei SC Extralight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u="sng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CONTEXTE NATIONAL:</a:t>
            </a:r>
            <a:endParaRPr lang="fr-FR" sz="2400" u="sng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Les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femmes malagasy jouent des rôles importants dans la production agricole à base de riz en particulier dans tous les processus  des chaînes de valeur :</a:t>
            </a:r>
            <a:r>
              <a:rPr lang="fr-FR" sz="2400" b="1" i="1" dirty="0">
                <a:solidFill>
                  <a:srgbClr val="002060"/>
                </a:solidFill>
                <a:latin typeface="Calibri"/>
                <a:ea typeface="Calibri"/>
                <a:cs typeface="Arial"/>
              </a:rPr>
              <a:t> la plantation (Semis, repiquage), récolte, commercialisation et transformation</a:t>
            </a:r>
            <a:r>
              <a:rPr lang="fr-FR" sz="2400" b="1" i="1" dirty="0" smtClean="0">
                <a:solidFill>
                  <a:srgbClr val="002060"/>
                </a:solidFill>
                <a:latin typeface="Calibri"/>
                <a:ea typeface="Calibri"/>
                <a:cs typeface="Arial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endParaRPr lang="fr-FR" sz="2400" dirty="0"/>
          </a:p>
          <a:p>
            <a:pPr marL="0" indent="0" algn="just">
              <a:spcAft>
                <a:spcPts val="0"/>
              </a:spcAft>
              <a:buNone/>
            </a:pP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Environ 50% de la totalité  de force de main d’œuvre des femmes </a:t>
            </a:r>
            <a:r>
              <a:rPr lang="fr-FR" sz="2400" b="1" dirty="0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rurales sont 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engagées dans la production agricole à base de riz.</a:t>
            </a:r>
            <a:endParaRPr lang="fr-FR" sz="2400" dirty="0"/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endParaRPr lang="en-US" altLang="en-US" sz="2200" dirty="0" smtClean="0">
              <a:solidFill>
                <a:srgbClr val="0070C0"/>
              </a:solidFill>
              <a:latin typeface="Lantinghei SC Extra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0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683625" cy="1484784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US" sz="3600" dirty="0" smtClean="0">
                <a:effectLst/>
                <a:latin typeface="Lantinghei SC Extralight" charset="0"/>
              </a:rPr>
              <a:t/>
            </a:r>
            <a:br>
              <a:rPr lang="fr-FR" altLang="en-US" sz="3600" dirty="0" smtClean="0">
                <a:effectLst/>
                <a:latin typeface="Lantinghei SC Extralight" charset="0"/>
              </a:rPr>
            </a:br>
            <a:endParaRPr lang="fr-FR" alt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Lantinghei SC Extralight" charset="0"/>
            </a:endParaRPr>
          </a:p>
        </p:txBody>
      </p:sp>
      <p:pic>
        <p:nvPicPr>
          <p:cNvPr id="28676" name="Picture 2" descr="FOF_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60648"/>
            <a:ext cx="57606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548680"/>
            <a:ext cx="8229600" cy="55774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400" b="1" u="sng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CORROLAIRE: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400" b="1" dirty="0" smtClean="0">
                <a:latin typeface="Calibri"/>
                <a:ea typeface="Calibri"/>
                <a:cs typeface="Times New Roman"/>
              </a:rPr>
              <a:t>Comprendre </a:t>
            </a:r>
            <a:r>
              <a:rPr lang="fr-FR" sz="2400" b="1" dirty="0">
                <a:latin typeface="Calibri"/>
                <a:ea typeface="Calibri"/>
                <a:cs typeface="Times New Roman"/>
              </a:rPr>
              <a:t>le rôle du </a:t>
            </a:r>
            <a:r>
              <a:rPr lang="fr-FR" sz="2400" b="1" dirty="0" smtClean="0">
                <a:latin typeface="Calibri"/>
                <a:ea typeface="Calibri"/>
                <a:cs typeface="Times New Roman"/>
              </a:rPr>
              <a:t>genre </a:t>
            </a:r>
            <a:r>
              <a:rPr lang="fr-FR" sz="2400" b="1" dirty="0">
                <a:latin typeface="Calibri"/>
                <a:ea typeface="Calibri"/>
                <a:cs typeface="Times New Roman"/>
              </a:rPr>
              <a:t>dans la production agricole :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crucial </a:t>
            </a:r>
            <a:r>
              <a:rPr lang="fr-FR" sz="2400" b="1" dirty="0">
                <a:latin typeface="Calibri"/>
                <a:ea typeface="Calibri"/>
                <a:cs typeface="Times New Roman"/>
              </a:rPr>
              <a:t>dans la conception des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politiques agricole </a:t>
            </a:r>
            <a:r>
              <a:rPr lang="fr-FR" sz="2400" b="1" dirty="0">
                <a:latin typeface="Calibri"/>
                <a:ea typeface="Calibri"/>
                <a:cs typeface="Times New Roman"/>
              </a:rPr>
              <a:t>pour accroitre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productivité et réduire la pauvreté</a:t>
            </a:r>
            <a:r>
              <a:rPr lang="fr-FR" sz="2400" b="1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400" b="1" u="sng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EXEMPLE</a:t>
            </a:r>
            <a:r>
              <a:rPr lang="fr-FR" sz="2400" b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 :</a:t>
            </a:r>
            <a:r>
              <a:rPr lang="fr-FR" sz="24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fr-FR" sz="2400" b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NOUVELLES TECHNOLOGIES :</a:t>
            </a:r>
            <a:endParaRPr lang="fr-FR" sz="24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fr-FR" sz="2400" b="1" i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  Utilisation de semences améliorées/Semis en poquets alignés</a:t>
            </a:r>
            <a:endParaRPr lang="fr-FR" sz="24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fr-FR" sz="2400" b="1" i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  Création de pépinières/repiquage des plants</a:t>
            </a:r>
            <a:endParaRPr lang="fr-FR" sz="24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fr-FR" sz="2400" b="1" i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  Utilisation d’engrais chimiques</a:t>
            </a:r>
            <a:endParaRPr lang="fr-FR" sz="24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fr-FR" sz="2400" b="1" i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  Utilisation rationnelle de </a:t>
            </a:r>
            <a:r>
              <a:rPr lang="fr-FR" sz="2400" b="1" i="1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l’eau</a:t>
            </a:r>
            <a:endParaRPr lang="fr-FR" sz="24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400" b="1" dirty="0">
                <a:latin typeface="Calibri"/>
                <a:ea typeface="Calibri"/>
                <a:cs typeface="Times New Roman"/>
              </a:rPr>
              <a:t> </a:t>
            </a:r>
            <a:endParaRPr lang="fr-FR" sz="2400" dirty="0">
              <a:latin typeface="Calibri"/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 </a:t>
            </a:r>
            <a:endParaRPr lang="fr-FR" sz="24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fr-FR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857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683625" cy="1484784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US" sz="3600" dirty="0" smtClean="0">
                <a:effectLst/>
                <a:latin typeface="Lantinghei SC Extralight" charset="0"/>
              </a:rPr>
              <a:t/>
            </a:r>
            <a:br>
              <a:rPr lang="fr-FR" altLang="en-US" sz="3600" dirty="0" smtClean="0">
                <a:effectLst/>
                <a:latin typeface="Lantinghei SC Extralight" charset="0"/>
              </a:rPr>
            </a:br>
            <a:endParaRPr lang="fr-FR" alt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Lantinghei SC Extralight" charset="0"/>
            </a:endParaRPr>
          </a:p>
        </p:txBody>
      </p:sp>
      <p:pic>
        <p:nvPicPr>
          <p:cNvPr id="28676" name="Picture 2" descr="FOF_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60648"/>
            <a:ext cx="57606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573033" y="548680"/>
            <a:ext cx="8229600" cy="55774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fr-FR" sz="2400" b="1" dirty="0" smtClean="0">
                <a:latin typeface="Calibri"/>
                <a:ea typeface="Calibri"/>
                <a:cs typeface="Times New Roman"/>
              </a:rPr>
              <a:t>Identifier </a:t>
            </a:r>
            <a:r>
              <a:rPr lang="fr-FR" sz="2400" b="1" dirty="0">
                <a:latin typeface="Calibri"/>
                <a:ea typeface="Calibri"/>
                <a:cs typeface="Times New Roman"/>
              </a:rPr>
              <a:t>les </a:t>
            </a:r>
            <a:r>
              <a:rPr lang="fr-FR" sz="2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obstacles</a:t>
            </a:r>
            <a:r>
              <a:rPr lang="fr-FR" sz="2400" b="1" dirty="0">
                <a:latin typeface="Calibri"/>
                <a:ea typeface="Calibri"/>
                <a:cs typeface="Times New Roman"/>
              </a:rPr>
              <a:t> à l’adoption de nouvelles technologies et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les facteurs d’exclusion des femmes </a:t>
            </a:r>
            <a:r>
              <a:rPr lang="fr-FR" sz="2400" b="1" dirty="0">
                <a:latin typeface="Calibri"/>
                <a:ea typeface="Calibri"/>
                <a:cs typeface="Times New Roman"/>
              </a:rPr>
              <a:t>dans l’introduction  de nouvelles technologies </a:t>
            </a:r>
            <a:endParaRPr lang="fr-FR" sz="2400" dirty="0">
              <a:latin typeface="Calibri"/>
              <a:ea typeface="Calibri"/>
              <a:cs typeface="Times New Roman"/>
            </a:endParaRPr>
          </a:p>
          <a:p>
            <a:pPr marL="1619250" lvl="0" indent="-539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Les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raisons qui fondent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décisions d’adoption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des technologies chez les hommes et chez les </a:t>
            </a:r>
            <a:r>
              <a:rPr lang="fr-FR" sz="24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femmes</a:t>
            </a:r>
          </a:p>
          <a:p>
            <a:pPr marL="1619250" lvl="0" indent="-449263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Les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contraintes spécifiques liées   au genre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dans l’adoption des </a:t>
            </a:r>
            <a:r>
              <a:rPr lang="fr-FR" sz="24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technologies</a:t>
            </a:r>
          </a:p>
          <a:p>
            <a:pPr marL="1619250" lvl="0" indent="-539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La </a:t>
            </a:r>
            <a:r>
              <a:rPr lang="fr-FR" sz="2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différence d’accès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des hommes et des femmes aux intrants</a:t>
            </a:r>
            <a:endParaRPr lang="fr-FR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 smtClean="0">
                <a:latin typeface="Calibri"/>
                <a:ea typeface="Calibri"/>
                <a:cs typeface="Times New Roman"/>
              </a:rPr>
              <a:t>Prise </a:t>
            </a:r>
            <a:r>
              <a:rPr lang="fr-FR" sz="2400" b="1" dirty="0">
                <a:latin typeface="Calibri"/>
                <a:ea typeface="Calibri"/>
                <a:cs typeface="Times New Roman"/>
              </a:rPr>
              <a:t>en compte du </a:t>
            </a:r>
            <a:r>
              <a:rPr lang="fr-FR" sz="2400" b="1" i="1" dirty="0">
                <a:latin typeface="Calibri"/>
                <a:ea typeface="Calibri"/>
                <a:cs typeface="Times New Roman"/>
              </a:rPr>
              <a:t>« GENRE »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>  dans les activités menées en collaboration avec AfricaRice par les différents </a:t>
            </a:r>
            <a:r>
              <a:rPr lang="fr-FR" sz="2400" b="1" i="1" dirty="0">
                <a:latin typeface="Calibri"/>
                <a:ea typeface="Calibri"/>
                <a:cs typeface="Times New Roman"/>
              </a:rPr>
              <a:t>Groupes d’Action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> au sein des Pôles de Développement Rizicole (</a:t>
            </a:r>
            <a:r>
              <a:rPr lang="fr-FR" sz="2400" dirty="0" err="1">
                <a:latin typeface="Calibri"/>
                <a:ea typeface="Calibri"/>
                <a:cs typeface="Times New Roman"/>
              </a:rPr>
              <a:t>PDRs</a:t>
            </a:r>
            <a:r>
              <a:rPr lang="fr-FR" sz="2400" dirty="0">
                <a:latin typeface="Calibri"/>
                <a:ea typeface="Calibri"/>
                <a:cs typeface="Times New Roman"/>
              </a:rPr>
              <a:t>) d’AMBOHIBARY et d’ANKAZOMIRIOTRA,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endParaRPr lang="fr-FR" sz="24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fr-FR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1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683625" cy="1484784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US" sz="3600" dirty="0" smtClean="0">
                <a:effectLst/>
                <a:latin typeface="Lantinghei SC Extralight" charset="0"/>
              </a:rPr>
              <a:t/>
            </a:r>
            <a:br>
              <a:rPr lang="fr-FR" altLang="en-US" sz="3600" dirty="0" smtClean="0">
                <a:effectLst/>
                <a:latin typeface="Lantinghei SC Extralight" charset="0"/>
              </a:rPr>
            </a:br>
            <a:endParaRPr lang="fr-FR" alt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Lantinghei SC Extralight" charset="0"/>
            </a:endParaRPr>
          </a:p>
        </p:txBody>
      </p:sp>
      <p:pic>
        <p:nvPicPr>
          <p:cNvPr id="28676" name="Picture 2" descr="FOF_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60648"/>
            <a:ext cx="57606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548680"/>
            <a:ext cx="8229600" cy="55774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8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M</a:t>
            </a:r>
            <a:r>
              <a:rPr lang="fr-FR" sz="28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ission </a:t>
            </a:r>
            <a:r>
              <a:rPr lang="fr-FR" sz="28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 du Groupe d’Action « Genre » </a:t>
            </a:r>
            <a:endParaRPr lang="fr-FR" sz="2800" dirty="0" smtClean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Calibri"/>
                <a:ea typeface="Calibri"/>
                <a:cs typeface="Arial"/>
              </a:rPr>
              <a:t>Promouvoir </a:t>
            </a:r>
            <a:r>
              <a:rPr lang="fr-FR" sz="2400" b="1" dirty="0">
                <a:latin typeface="Calibri"/>
                <a:ea typeface="Calibri"/>
                <a:cs typeface="Arial"/>
              </a:rPr>
              <a:t>le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Arial"/>
              </a:rPr>
              <a:t>concept et l’approche « Genre » </a:t>
            </a:r>
            <a:r>
              <a:rPr lang="fr-FR" sz="2400" b="1" dirty="0">
                <a:latin typeface="Calibri"/>
                <a:ea typeface="Calibri"/>
                <a:cs typeface="Arial"/>
              </a:rPr>
              <a:t>dans les actions de développement en </a:t>
            </a:r>
            <a:r>
              <a:rPr lang="fr-FR" sz="2400" b="1" dirty="0" smtClean="0">
                <a:latin typeface="Calibri"/>
                <a:ea typeface="Calibri"/>
                <a:cs typeface="Arial"/>
              </a:rPr>
              <a:t>essayant:</a:t>
            </a:r>
          </a:p>
          <a:p>
            <a:pPr marL="722313" indent="442913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b="1" dirty="0">
                <a:latin typeface="Calibri"/>
                <a:ea typeface="Calibri"/>
                <a:cs typeface="Arial"/>
              </a:rPr>
              <a:t> d’une part, d’apporter un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Arial"/>
              </a:rPr>
              <a:t>changement qualitatif </a:t>
            </a:r>
            <a:r>
              <a:rPr lang="fr-FR" sz="2400" b="1" dirty="0">
                <a:latin typeface="Calibri"/>
                <a:ea typeface="Calibri"/>
                <a:cs typeface="Arial"/>
              </a:rPr>
              <a:t>dans les relations femmes </a:t>
            </a:r>
            <a:r>
              <a:rPr lang="fr-FR" sz="2400" b="1" dirty="0" smtClean="0">
                <a:latin typeface="Calibri"/>
                <a:ea typeface="Calibri"/>
                <a:cs typeface="Arial"/>
              </a:rPr>
              <a:t>-hommes </a:t>
            </a:r>
            <a:r>
              <a:rPr lang="fr-FR" sz="2400" b="1" dirty="0">
                <a:latin typeface="Calibri"/>
                <a:ea typeface="Calibri"/>
                <a:cs typeface="Arial"/>
              </a:rPr>
              <a:t>souvent inégalitaires</a:t>
            </a:r>
            <a:r>
              <a:rPr lang="fr-FR" sz="2400" b="1" dirty="0" smtClean="0">
                <a:latin typeface="Calibri"/>
                <a:ea typeface="Calibri"/>
                <a:cs typeface="Arial"/>
              </a:rPr>
              <a:t>,</a:t>
            </a:r>
          </a:p>
          <a:p>
            <a:pPr marL="722313" indent="442913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2400" b="1" dirty="0" smtClean="0">
                <a:latin typeface="Calibri"/>
                <a:ea typeface="Calibri"/>
                <a:cs typeface="Arial"/>
              </a:rPr>
              <a:t> </a:t>
            </a:r>
            <a:r>
              <a:rPr lang="fr-FR" sz="2400" b="1" dirty="0">
                <a:latin typeface="Calibri"/>
                <a:ea typeface="Calibri"/>
                <a:cs typeface="Arial"/>
              </a:rPr>
              <a:t>et d’autre part, d’impulser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Arial"/>
              </a:rPr>
              <a:t>une nouvelle dynamique </a:t>
            </a:r>
            <a:r>
              <a:rPr lang="fr-FR" sz="2400" b="1" dirty="0">
                <a:latin typeface="Calibri"/>
                <a:ea typeface="Calibri"/>
                <a:cs typeface="Arial"/>
              </a:rPr>
              <a:t>dans la promotion d’une agriculture moderne et modèle</a:t>
            </a:r>
            <a:r>
              <a:rPr lang="fr-FR" sz="2400" b="1" dirty="0" smtClean="0">
                <a:latin typeface="Calibri"/>
                <a:ea typeface="Calibri"/>
                <a:cs typeface="Arial"/>
              </a:rPr>
              <a:t>.</a:t>
            </a:r>
          </a:p>
          <a:p>
            <a:pPr marL="722313" indent="442913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fr-FR" sz="2400" b="1" dirty="0" smtClean="0"/>
          </a:p>
          <a:p>
            <a:pPr lvl="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400" b="1" dirty="0">
                <a:latin typeface="Calibri"/>
                <a:ea typeface="Calibri"/>
                <a:cs typeface="Arial"/>
              </a:rPr>
              <a:t>Renforcer la </a:t>
            </a:r>
            <a:r>
              <a:rPr lang="fr-FR" sz="2400" b="1" dirty="0">
                <a:solidFill>
                  <a:srgbClr val="002060"/>
                </a:solidFill>
                <a:latin typeface="Calibri"/>
                <a:ea typeface="Calibri"/>
                <a:cs typeface="Arial"/>
              </a:rPr>
              <a:t>participation des femmes et des jeunes </a:t>
            </a:r>
            <a:r>
              <a:rPr lang="fr-FR" sz="2400" b="1" dirty="0">
                <a:latin typeface="Calibri"/>
                <a:ea typeface="Calibri"/>
                <a:cs typeface="Arial"/>
              </a:rPr>
              <a:t>dans le processus de développement de la chaîne de valeur riz.</a:t>
            </a:r>
            <a:endParaRPr lang="fr-FR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1563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683625" cy="1484784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fr-FR" altLang="en-US" sz="3600" dirty="0" smtClean="0">
                <a:effectLst/>
                <a:latin typeface="Lantinghei SC Extralight" charset="0"/>
              </a:rPr>
              <a:t/>
            </a:r>
            <a:br>
              <a:rPr lang="fr-FR" altLang="en-US" sz="3600" dirty="0" smtClean="0">
                <a:effectLst/>
                <a:latin typeface="Lantinghei SC Extralight" charset="0"/>
              </a:rPr>
            </a:br>
            <a:endParaRPr lang="fr-FR" alt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Lantinghei SC Extralight" charset="0"/>
            </a:endParaRPr>
          </a:p>
        </p:txBody>
      </p:sp>
      <p:pic>
        <p:nvPicPr>
          <p:cNvPr id="28676" name="Picture 2" descr="FOF_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60648"/>
            <a:ext cx="576064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>
            <a:spLocks noGrp="1"/>
          </p:cNvSpPr>
          <p:nvPr>
            <p:ph idx="1"/>
          </p:nvPr>
        </p:nvSpPr>
        <p:spPr bwMode="auto">
          <a:xfrm>
            <a:off x="457200" y="548680"/>
            <a:ext cx="8229600" cy="557748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800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fr-FR" sz="2800" dirty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fr-FR" sz="2800" dirty="0" smtClean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fr-FR" sz="2800" b="1" dirty="0">
              <a:solidFill>
                <a:srgbClr val="FF0000"/>
              </a:solidFill>
              <a:latin typeface="Calibri"/>
              <a:ea typeface="Times New Roman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2800" b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MERCI/MISAOTRA BETSAKA</a:t>
            </a:r>
            <a:endParaRPr lang="fr-FR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36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103</Words>
  <Application>Microsoft Office PowerPoint</Application>
  <PresentationFormat>Affichage à l'écran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Default Theme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windows</dc:creator>
  <cp:lastModifiedBy>windows</cp:lastModifiedBy>
  <cp:revision>13</cp:revision>
  <dcterms:created xsi:type="dcterms:W3CDTF">2015-10-14T18:32:08Z</dcterms:created>
  <dcterms:modified xsi:type="dcterms:W3CDTF">2015-10-15T05:24:26Z</dcterms:modified>
</cp:coreProperties>
</file>