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77" r:id="rId4"/>
    <p:sldId id="278" r:id="rId5"/>
    <p:sldId id="279" r:id="rId6"/>
    <p:sldId id="281" r:id="rId7"/>
    <p:sldId id="282" r:id="rId8"/>
    <p:sldId id="283" r:id="rId9"/>
    <p:sldId id="286" r:id="rId10"/>
    <p:sldId id="287" r:id="rId11"/>
    <p:sldId id="288" r:id="rId12"/>
    <p:sldId id="289" r:id="rId13"/>
    <p:sldId id="290" r:id="rId14"/>
    <p:sldId id="291" r:id="rId15"/>
    <p:sldId id="269" r:id="rId16"/>
    <p:sldId id="257" r:id="rId17"/>
    <p:sldId id="258" r:id="rId18"/>
    <p:sldId id="285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PABRA%20ECABREN\ECAPAPA_PRIAM_2003\ECAPAPA_PRIAM%202003\R&#233;sultats%20Ecapapa%20Genre\Donn&#233;es%20brutes\Calendrier%20saisonnier%20mahaso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PABRA%20ECABREN\ECAPAPA_PRIAM_2003\ECAPAPA_PRIAM%202003\R&#233;sultats%20Ecapapa%20Genre\Donn&#233;es%20brutes\Calendrier%20saisonnier%20mahaso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PABRA%20ECABREN\ECAPAPA_PRIAM_2003\ECAPAPA_PRIAM%202003\R&#233;sultats%20Ecapapa%20Genre\Donn&#233;es%20brutes\Calendrier%20saisonnier%20mahasoa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PABRA%20ECABREN\ECAPAPA_PRIAM_2003\ECAPAPA_PRIAM%202003\R&#233;sultats%20Ecapapa%20Genre\Donn&#233;es%20brutes\Calendrier%20saisonnier%20mahasoa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PABRA%20ECABREN\RESULTATS\2011-2012\Liste%20paysans%20Mahits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PABRA%20ECABREN\RESULTATS\2011-2012\Liste%20paysans%20Mahits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8"/>
      <c:rotY val="20"/>
      <c:depthPercent val="10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80753138075318E-2"/>
          <c:y val="6.4080944350758909E-2"/>
          <c:w val="0.92468619246861961"/>
          <c:h val="0.870151770657673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Feuil1!$K$412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Feuil1!$M$397:$X$397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Feuil1!$M$412:$X$412</c:f>
              <c:numCache>
                <c:formatCode>0</c:formatCode>
                <c:ptCount val="12"/>
                <c:pt idx="0">
                  <c:v>14</c:v>
                </c:pt>
                <c:pt idx="1">
                  <c:v>15</c:v>
                </c:pt>
                <c:pt idx="2">
                  <c:v>10</c:v>
                </c:pt>
                <c:pt idx="3">
                  <c:v>11</c:v>
                </c:pt>
                <c:pt idx="4">
                  <c:v>13</c:v>
                </c:pt>
                <c:pt idx="5">
                  <c:v>9</c:v>
                </c:pt>
                <c:pt idx="6">
                  <c:v>9</c:v>
                </c:pt>
                <c:pt idx="7">
                  <c:v>12</c:v>
                </c:pt>
                <c:pt idx="8">
                  <c:v>13</c:v>
                </c:pt>
                <c:pt idx="9">
                  <c:v>9</c:v>
                </c:pt>
                <c:pt idx="10">
                  <c:v>13</c:v>
                </c:pt>
                <c:pt idx="11">
                  <c:v>12</c:v>
                </c:pt>
              </c:numCache>
            </c:numRef>
          </c:val>
        </c:ser>
        <c:ser>
          <c:idx val="1"/>
          <c:order val="1"/>
          <c:tx>
            <c:strRef>
              <c:f>Feuil1!$K$413</c:f>
              <c:strCache>
                <c:ptCount val="1"/>
                <c:pt idx="0">
                  <c:v>Elevage Bovin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Feuil1!$M$397:$X$397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Feuil1!$M$413:$X$413</c:f>
              <c:numCache>
                <c:formatCode>General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ser>
          <c:idx val="2"/>
          <c:order val="2"/>
          <c:tx>
            <c:strRef>
              <c:f>Feuil1!$K$414</c:f>
              <c:strCache>
                <c:ptCount val="1"/>
                <c:pt idx="0">
                  <c:v>Petit élevage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Feuil1!$M$397:$X$397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Feuil1!$M$414:$X$414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Feuil1!$K$415</c:f>
              <c:strCache>
                <c:ptCount val="1"/>
                <c:pt idx="0">
                  <c:v>Hors Exploitation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Feuil1!$M$397:$X$397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Feuil1!$M$415:$X$415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gapDepth val="500"/>
        <c:shape val="box"/>
        <c:axId val="163265920"/>
        <c:axId val="163267712"/>
        <c:axId val="0"/>
      </c:bar3DChart>
      <c:catAx>
        <c:axId val="16326592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32677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63267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Effectif</a:t>
                </a:r>
              </a:p>
            </c:rich>
          </c:tx>
          <c:layout>
            <c:manualLayout>
              <c:xMode val="edge"/>
              <c:yMode val="edge"/>
              <c:x val="4.184100418410041E-2"/>
              <c:y val="0.5784148397976385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32659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4748953974895398"/>
          <c:y val="5.0590219224283372E-3"/>
          <c:w val="0.83263598326359933"/>
          <c:h val="4.047217537942667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8"/>
      <c:rotY val="20"/>
      <c:depthPercent val="10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807531380753138E-2"/>
          <c:y val="6.4080944350758909E-2"/>
          <c:w val="0.92468619246861961"/>
          <c:h val="0.870151770657673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Feuil1!$K$430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Feuil1!$M$417:$X$417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Feuil1!$M$430:$X$430</c:f>
              <c:numCache>
                <c:formatCode>General</c:formatCode>
                <c:ptCount val="12"/>
                <c:pt idx="0">
                  <c:v>14</c:v>
                </c:pt>
                <c:pt idx="1">
                  <c:v>12</c:v>
                </c:pt>
                <c:pt idx="2">
                  <c:v>15</c:v>
                </c:pt>
                <c:pt idx="3">
                  <c:v>15</c:v>
                </c:pt>
                <c:pt idx="4">
                  <c:v>10</c:v>
                </c:pt>
                <c:pt idx="5">
                  <c:v>6</c:v>
                </c:pt>
                <c:pt idx="6">
                  <c:v>5</c:v>
                </c:pt>
                <c:pt idx="7">
                  <c:v>14</c:v>
                </c:pt>
                <c:pt idx="8">
                  <c:v>8</c:v>
                </c:pt>
                <c:pt idx="9">
                  <c:v>14</c:v>
                </c:pt>
                <c:pt idx="10">
                  <c:v>13</c:v>
                </c:pt>
                <c:pt idx="11">
                  <c:v>11</c:v>
                </c:pt>
              </c:numCache>
            </c:numRef>
          </c:val>
        </c:ser>
        <c:ser>
          <c:idx val="1"/>
          <c:order val="1"/>
          <c:tx>
            <c:strRef>
              <c:f>Feuil1!$K$431</c:f>
              <c:strCache>
                <c:ptCount val="1"/>
                <c:pt idx="0">
                  <c:v>Elevage Bovin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Feuil1!$M$417:$X$417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Feuil1!$M$431:$X$431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Feuil1!$K$432</c:f>
              <c:strCache>
                <c:ptCount val="1"/>
                <c:pt idx="0">
                  <c:v>Petit élevage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Feuil1!$M$417:$X$417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Feuil1!$M$432:$X$432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Feuil1!$K$433</c:f>
              <c:strCache>
                <c:ptCount val="1"/>
                <c:pt idx="0">
                  <c:v>Hors Exploitation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Feuil1!$M$417:$X$417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Feuil1!$M$433:$X$433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gapDepth val="500"/>
        <c:shape val="box"/>
        <c:axId val="163299328"/>
        <c:axId val="163300864"/>
        <c:axId val="0"/>
      </c:bar3DChart>
      <c:catAx>
        <c:axId val="16329932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33008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633008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Effectif</a:t>
                </a:r>
              </a:p>
            </c:rich>
          </c:tx>
          <c:layout>
            <c:manualLayout>
              <c:xMode val="edge"/>
              <c:yMode val="edge"/>
              <c:x val="4.1841004184100396E-2"/>
              <c:y val="0.578414839797638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329932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401673640167372"/>
          <c:y val="5.0590219224283337E-3"/>
          <c:w val="0.85460251046025104"/>
          <c:h val="4.047217537942667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8"/>
      <c:rotY val="20"/>
      <c:depthPercent val="10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807531380753138E-2"/>
          <c:y val="6.4080944350758909E-2"/>
          <c:w val="0.92468619246861961"/>
          <c:h val="0.870151770657673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Feuil1!$K$448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Feuil1!$M$435:$X$435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Feuil1!$M$448:$X$448</c:f>
              <c:numCache>
                <c:formatCode>General</c:formatCode>
                <c:ptCount val="12"/>
                <c:pt idx="0">
                  <c:v>16</c:v>
                </c:pt>
                <c:pt idx="1">
                  <c:v>18</c:v>
                </c:pt>
                <c:pt idx="2">
                  <c:v>9</c:v>
                </c:pt>
                <c:pt idx="3">
                  <c:v>15</c:v>
                </c:pt>
                <c:pt idx="4">
                  <c:v>18</c:v>
                </c:pt>
                <c:pt idx="5">
                  <c:v>9</c:v>
                </c:pt>
                <c:pt idx="6">
                  <c:v>3</c:v>
                </c:pt>
                <c:pt idx="7">
                  <c:v>7</c:v>
                </c:pt>
                <c:pt idx="8">
                  <c:v>8</c:v>
                </c:pt>
                <c:pt idx="9">
                  <c:v>12</c:v>
                </c:pt>
                <c:pt idx="10">
                  <c:v>17</c:v>
                </c:pt>
                <c:pt idx="11">
                  <c:v>20</c:v>
                </c:pt>
              </c:numCache>
            </c:numRef>
          </c:val>
        </c:ser>
        <c:ser>
          <c:idx val="1"/>
          <c:order val="1"/>
          <c:tx>
            <c:strRef>
              <c:f>Feuil1!$K$449</c:f>
              <c:strCache>
                <c:ptCount val="1"/>
                <c:pt idx="0">
                  <c:v>Elevage Bovin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Feuil1!$M$435:$X$435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Feuil1!$M$449:$X$449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Feuil1!$K$450</c:f>
              <c:strCache>
                <c:ptCount val="1"/>
                <c:pt idx="0">
                  <c:v>Petit élevage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Feuil1!$M$435:$X$435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Feuil1!$M$450:$X$450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Feuil1!$K$451</c:f>
              <c:strCache>
                <c:ptCount val="1"/>
                <c:pt idx="0">
                  <c:v>Hors Exploitation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Feuil1!$M$435:$X$435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Feuil1!$M$451:$X$451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gapDepth val="500"/>
        <c:shape val="box"/>
        <c:axId val="167303808"/>
        <c:axId val="167305600"/>
        <c:axId val="0"/>
      </c:bar3DChart>
      <c:catAx>
        <c:axId val="1673038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730560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6730560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Effectif</a:t>
                </a:r>
              </a:p>
            </c:rich>
          </c:tx>
          <c:layout>
            <c:manualLayout>
              <c:xMode val="edge"/>
              <c:yMode val="edge"/>
              <c:x val="4.1841004184100396E-2"/>
              <c:y val="0.578414839797638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73038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2866108786610889"/>
          <c:y val="5.0590219224283337E-3"/>
          <c:w val="0.83995815899581594"/>
          <c:h val="4.047217537942667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8"/>
      <c:rotY val="20"/>
      <c:depthPercent val="10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807531380753138E-2"/>
          <c:y val="6.4080944350758909E-2"/>
          <c:w val="0.92468619246861961"/>
          <c:h val="0.870151770657673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Feuil1!$K$466</c:f>
              <c:strCache>
                <c:ptCount val="1"/>
                <c:pt idx="0">
                  <c:v>Agriculture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Feuil1!$M$453:$X$453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Feuil1!$M$466:$X$466</c:f>
              <c:numCache>
                <c:formatCode>General</c:formatCode>
                <c:ptCount val="12"/>
                <c:pt idx="0">
                  <c:v>12</c:v>
                </c:pt>
                <c:pt idx="1">
                  <c:v>11</c:v>
                </c:pt>
                <c:pt idx="2">
                  <c:v>11</c:v>
                </c:pt>
                <c:pt idx="3">
                  <c:v>12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7</c:v>
                </c:pt>
                <c:pt idx="8">
                  <c:v>5</c:v>
                </c:pt>
                <c:pt idx="9">
                  <c:v>6</c:v>
                </c:pt>
                <c:pt idx="10">
                  <c:v>9</c:v>
                </c:pt>
                <c:pt idx="11">
                  <c:v>9</c:v>
                </c:pt>
              </c:numCache>
            </c:numRef>
          </c:val>
        </c:ser>
        <c:ser>
          <c:idx val="1"/>
          <c:order val="1"/>
          <c:tx>
            <c:strRef>
              <c:f>Feuil1!$K$467</c:f>
              <c:strCache>
                <c:ptCount val="1"/>
                <c:pt idx="0">
                  <c:v>Elevage Bovin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Feuil1!$M$453:$X$453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Feuil1!$M$467:$X$467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Feuil1!$K$468</c:f>
              <c:strCache>
                <c:ptCount val="1"/>
                <c:pt idx="0">
                  <c:v>Petit élevage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Feuil1!$M$453:$X$453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Feuil1!$M$468:$X$468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Feuil1!$K$469</c:f>
              <c:strCache>
                <c:ptCount val="1"/>
                <c:pt idx="0">
                  <c:v>Hors Exploitation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Feuil1!$M$453:$X$453</c:f>
              <c:strCache>
                <c:ptCount val="12"/>
                <c:pt idx="0">
                  <c:v>Janvier</c:v>
                </c:pt>
                <c:pt idx="1">
                  <c:v>Février</c:v>
                </c:pt>
                <c:pt idx="2">
                  <c:v>Mars</c:v>
                </c:pt>
                <c:pt idx="3">
                  <c:v>Avril</c:v>
                </c:pt>
                <c:pt idx="4">
                  <c:v>Mai</c:v>
                </c:pt>
                <c:pt idx="5">
                  <c:v>Juin</c:v>
                </c:pt>
                <c:pt idx="6">
                  <c:v>Juillet</c:v>
                </c:pt>
                <c:pt idx="7">
                  <c:v>Août</c:v>
                </c:pt>
                <c:pt idx="8">
                  <c:v>Septembre</c:v>
                </c:pt>
                <c:pt idx="9">
                  <c:v>Octobre</c:v>
                </c:pt>
                <c:pt idx="10">
                  <c:v>Novembre</c:v>
                </c:pt>
                <c:pt idx="11">
                  <c:v>Décembre</c:v>
                </c:pt>
              </c:strCache>
            </c:strRef>
          </c:cat>
          <c:val>
            <c:numRef>
              <c:f>Feuil1!$M$469:$X$469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gapDepth val="500"/>
        <c:shape val="box"/>
        <c:axId val="167201792"/>
        <c:axId val="167215872"/>
        <c:axId val="0"/>
      </c:bar3DChart>
      <c:catAx>
        <c:axId val="16720179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72158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6721587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Effectif</a:t>
                </a:r>
              </a:p>
            </c:rich>
          </c:tx>
          <c:layout>
            <c:manualLayout>
              <c:xMode val="edge"/>
              <c:yMode val="edge"/>
              <c:x val="4.1841004184100396E-2"/>
              <c:y val="0.578414839797638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672017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401673640167372"/>
          <c:y val="5.0590219224283337E-3"/>
          <c:w val="0.84414225941422594"/>
          <c:h val="4.047217537942667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Homme</a:t>
            </a:r>
            <a:r>
              <a:rPr lang="en-US" dirty="0" smtClean="0"/>
              <a:t> </a:t>
            </a:r>
            <a:r>
              <a:rPr lang="en-US" dirty="0"/>
              <a:t>(N = 10)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Wealth!$A$3</c:f>
              <c:strCache>
                <c:ptCount val="1"/>
                <c:pt idx="0">
                  <c:v>Male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Wealth!$B$1:$D$1</c:f>
              <c:strCache>
                <c:ptCount val="3"/>
                <c:pt idx="0">
                  <c:v>Poor</c:v>
                </c:pt>
                <c:pt idx="1">
                  <c:v>Middle</c:v>
                </c:pt>
                <c:pt idx="2">
                  <c:v>Rich</c:v>
                </c:pt>
              </c:strCache>
            </c:strRef>
          </c:cat>
          <c:val>
            <c:numRef>
              <c:f>Wealth!$B$3:$D$3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000" b="1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Femme </a:t>
            </a:r>
            <a:r>
              <a:rPr lang="en-US" dirty="0"/>
              <a:t>(N=73)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Wealth!$A$2</c:f>
              <c:strCache>
                <c:ptCount val="1"/>
                <c:pt idx="0">
                  <c:v>Female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Wealth!$B$1:$D$1</c:f>
              <c:strCache>
                <c:ptCount val="3"/>
                <c:pt idx="0">
                  <c:v>Poor</c:v>
                </c:pt>
                <c:pt idx="1">
                  <c:v>Middle</c:v>
                </c:pt>
                <c:pt idx="2">
                  <c:v>Rich</c:v>
                </c:pt>
              </c:strCache>
            </c:strRef>
          </c:cat>
          <c:val>
            <c:numRef>
              <c:f>Wealth!$B$2:$D$2</c:f>
              <c:numCache>
                <c:formatCode>General</c:formatCode>
                <c:ptCount val="3"/>
                <c:pt idx="0">
                  <c:v>32</c:v>
                </c:pt>
                <c:pt idx="1">
                  <c:v>39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Middle class</c:v>
                </c:pt>
              </c:strCache>
            </c:strRef>
          </c:tx>
          <c:spPr>
            <a:ln w="57150">
              <a:solidFill>
                <a:schemeClr val="tx2">
                  <a:lumMod val="75000"/>
                </a:schemeClr>
              </a:solidFill>
            </a:ln>
          </c:spPr>
          <c:marker>
            <c:spPr>
              <a:solidFill>
                <a:schemeClr val="tx2">
                  <a:lumMod val="75000"/>
                </a:schemeClr>
              </a:solidFill>
              <a:ln w="22225"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Feuil1!$A$2:$A$9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Feuil1!$B$2:$B$9</c:f>
              <c:numCache>
                <c:formatCode>General</c:formatCode>
                <c:ptCount val="8"/>
                <c:pt idx="0">
                  <c:v>50</c:v>
                </c:pt>
                <c:pt idx="1">
                  <c:v>90</c:v>
                </c:pt>
                <c:pt idx="2">
                  <c:v>80</c:v>
                </c:pt>
                <c:pt idx="3">
                  <c:v>205</c:v>
                </c:pt>
                <c:pt idx="4">
                  <c:v>300</c:v>
                </c:pt>
                <c:pt idx="5">
                  <c:v>200</c:v>
                </c:pt>
                <c:pt idx="6">
                  <c:v>100</c:v>
                </c:pt>
                <c:pt idx="7">
                  <c:v>650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Poor</c:v>
                </c:pt>
              </c:strCache>
            </c:strRef>
          </c:tx>
          <c:spPr>
            <a:ln w="57150">
              <a:solidFill>
                <a:schemeClr val="accent2">
                  <a:lumMod val="75000"/>
                </a:schemeClr>
              </a:solidFill>
            </a:ln>
          </c:spPr>
          <c:marker>
            <c:symbol val="square"/>
            <c:size val="11"/>
            <c:spPr>
              <a:solidFill>
                <a:schemeClr val="accent2">
                  <a:lumMod val="75000"/>
                </a:schemeClr>
              </a:solidFill>
              <a:ln w="22225">
                <a:solidFill>
                  <a:schemeClr val="accent2">
                    <a:lumMod val="75000"/>
                  </a:schemeClr>
                </a:solidFill>
              </a:ln>
            </c:spPr>
          </c:marker>
          <c:cat>
            <c:numRef>
              <c:f>Feuil1!$A$2:$A$9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Feuil1!$C$2:$C$9</c:f>
              <c:numCache>
                <c:formatCode>General</c:formatCode>
                <c:ptCount val="8"/>
                <c:pt idx="0">
                  <c:v>0</c:v>
                </c:pt>
                <c:pt idx="1">
                  <c:v>50</c:v>
                </c:pt>
                <c:pt idx="2">
                  <c:v>20</c:v>
                </c:pt>
                <c:pt idx="3">
                  <c:v>30</c:v>
                </c:pt>
                <c:pt idx="4">
                  <c:v>39</c:v>
                </c:pt>
                <c:pt idx="5">
                  <c:v>0</c:v>
                </c:pt>
                <c:pt idx="6">
                  <c:v>50</c:v>
                </c:pt>
                <c:pt idx="7">
                  <c:v>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990016"/>
        <c:axId val="167992320"/>
      </c:lineChart>
      <c:catAx>
        <c:axId val="167990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fr-FR" sz="2400" dirty="0" err="1" smtClean="0"/>
                  <a:t>Years</a:t>
                </a:r>
                <a:endParaRPr lang="fr-FR" sz="24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31750"/>
        </c:spPr>
        <c:txPr>
          <a:bodyPr/>
          <a:lstStyle/>
          <a:p>
            <a:pPr>
              <a:defRPr b="1"/>
            </a:pPr>
            <a:endParaRPr lang="fr-FR"/>
          </a:p>
        </c:txPr>
        <c:crossAx val="167992320"/>
        <c:crosses val="autoZero"/>
        <c:auto val="1"/>
        <c:lblAlgn val="ctr"/>
        <c:lblOffset val="100"/>
        <c:noMultiLvlLbl val="0"/>
      </c:catAx>
      <c:valAx>
        <c:axId val="1679923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en-US" sz="2400" noProof="0"/>
                </a:pPr>
                <a:r>
                  <a:rPr lang="en-US" sz="2400" noProof="0" smtClean="0"/>
                  <a:t>Income (x1000) in Ariary</a:t>
                </a:r>
                <a:endParaRPr lang="en-US" sz="2400" noProof="0"/>
              </a:p>
            </c:rich>
          </c:tx>
          <c:layout>
            <c:manualLayout>
              <c:xMode val="edge"/>
              <c:yMode val="edge"/>
              <c:x val="3.3232188855127562E-3"/>
              <c:y val="2.839694342122329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1750">
            <a:solidFill>
              <a:prstClr val="black">
                <a:tint val="75000"/>
                <a:shade val="95000"/>
                <a:satMod val="105000"/>
              </a:prstClr>
            </a:solidFill>
          </a:ln>
        </c:spPr>
        <c:txPr>
          <a:bodyPr/>
          <a:lstStyle/>
          <a:p>
            <a:pPr>
              <a:defRPr b="1"/>
            </a:pPr>
            <a:endParaRPr lang="fr-FR"/>
          </a:p>
        </c:txPr>
        <c:crossAx val="1679900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400" b="1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Middle class</c:v>
                </c:pt>
              </c:strCache>
            </c:strRef>
          </c:tx>
          <c:marker>
            <c:symbol val="diamond"/>
            <c:size val="12"/>
            <c:spPr>
              <a:solidFill>
                <a:schemeClr val="tx2">
                  <a:lumMod val="75000"/>
                </a:schemeClr>
              </a:solidFill>
            </c:spPr>
          </c:marker>
          <c:dPt>
            <c:idx val="1"/>
            <c:bubble3D val="0"/>
            <c:spPr>
              <a:ln w="57150"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ln w="57150">
                <a:solidFill>
                  <a:schemeClr val="tx2">
                    <a:lumMod val="75000"/>
                  </a:schemeClr>
                </a:solidFill>
              </a:ln>
            </c:spPr>
          </c:dPt>
          <c:cat>
            <c:numRef>
              <c:f>Feuil1!$A$2:$A$4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42</c:v>
                </c:pt>
                <c:pt idx="1">
                  <c:v>52</c:v>
                </c:pt>
                <c:pt idx="2">
                  <c:v>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Poor</c:v>
                </c:pt>
              </c:strCache>
            </c:strRef>
          </c:tx>
          <c:spPr>
            <a:ln w="57150">
              <a:solidFill>
                <a:schemeClr val="accent2">
                  <a:lumMod val="75000"/>
                </a:schemeClr>
              </a:solidFill>
            </a:ln>
          </c:spPr>
          <c:marker>
            <c:symbol val="square"/>
            <c:size val="11"/>
            <c:spPr>
              <a:solidFill>
                <a:schemeClr val="accent2">
                  <a:lumMod val="75000"/>
                </a:schemeClr>
              </a:solidFill>
            </c:spPr>
          </c:marker>
          <c:cat>
            <c:numRef>
              <c:f>Feuil1!$A$2:$A$4</c:f>
              <c:numCache>
                <c:formatCode>General</c:formatCode>
                <c:ptCount val="3"/>
                <c:pt idx="0">
                  <c:v>2006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Feuil1!$C$2:$C$4</c:f>
              <c:numCache>
                <c:formatCode>General</c:formatCode>
                <c:ptCount val="3"/>
                <c:pt idx="0">
                  <c:v>18</c:v>
                </c:pt>
                <c:pt idx="1">
                  <c:v>36</c:v>
                </c:pt>
                <c:pt idx="2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407040"/>
        <c:axId val="168409344"/>
      </c:lineChart>
      <c:catAx>
        <c:axId val="168407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fr-FR" sz="2400" dirty="0" err="1" smtClean="0"/>
                  <a:t>Years</a:t>
                </a:r>
                <a:endParaRPr lang="fr-FR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1750"/>
        </c:spPr>
        <c:txPr>
          <a:bodyPr/>
          <a:lstStyle/>
          <a:p>
            <a:pPr>
              <a:defRPr sz="2000" b="1"/>
            </a:pPr>
            <a:endParaRPr lang="fr-FR"/>
          </a:p>
        </c:txPr>
        <c:crossAx val="168409344"/>
        <c:crosses val="autoZero"/>
        <c:auto val="1"/>
        <c:lblAlgn val="ctr"/>
        <c:lblOffset val="100"/>
        <c:noMultiLvlLbl val="0"/>
      </c:catAx>
      <c:valAx>
        <c:axId val="16840934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fr-FR" sz="2400" dirty="0" smtClean="0"/>
                  <a:t>Nombre de producteurs </a:t>
                </a:r>
                <a:endParaRPr lang="fr-FR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1750">
            <a:solidFill>
              <a:prstClr val="black">
                <a:tint val="75000"/>
                <a:shade val="95000"/>
                <a:satMod val="105000"/>
              </a:prstClr>
            </a:solidFill>
          </a:ln>
        </c:spPr>
        <c:txPr>
          <a:bodyPr/>
          <a:lstStyle/>
          <a:p>
            <a:pPr>
              <a:defRPr sz="2000" b="1"/>
            </a:pPr>
            <a:endParaRPr lang="fr-FR"/>
          </a:p>
        </c:txPr>
        <c:crossAx val="1684070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7EE16-9802-4EAD-940F-09D9E65DBA8C}" type="doc">
      <dgm:prSet loTypeId="urn:microsoft.com/office/officeart/2005/8/layout/cycle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AA1899EB-2FAA-4386-9625-D7D10BF29B8C}">
      <dgm:prSet phldrT="[Texte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fr-FR" sz="2400" b="1" dirty="0" smtClean="0">
              <a:solidFill>
                <a:srgbClr val="FF0000"/>
              </a:solidFill>
            </a:rPr>
            <a:t>Collecte d’information</a:t>
          </a:r>
          <a:endParaRPr lang="fr-FR" sz="2400" b="1" dirty="0">
            <a:solidFill>
              <a:srgbClr val="FF0000"/>
            </a:solidFill>
          </a:endParaRPr>
        </a:p>
      </dgm:t>
    </dgm:pt>
    <dgm:pt modelId="{8D4DECA2-39DF-463E-BA53-CED4C3ADA5A0}" type="parTrans" cxnId="{40777694-E706-4D48-9C52-C37B70F27E18}">
      <dgm:prSet/>
      <dgm:spPr/>
      <dgm:t>
        <a:bodyPr/>
        <a:lstStyle/>
        <a:p>
          <a:endParaRPr lang="fr-FR"/>
        </a:p>
      </dgm:t>
    </dgm:pt>
    <dgm:pt modelId="{7179FF91-6B49-437B-9D8B-DD3388822E5A}" type="sibTrans" cxnId="{40777694-E706-4D48-9C52-C37B70F27E18}">
      <dgm:prSet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fr-FR"/>
        </a:p>
      </dgm:t>
    </dgm:pt>
    <dgm:pt modelId="{ABC7E837-8D2F-42BD-A9EB-0241D1BBE096}">
      <dgm:prSet phldrT="[Texte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400" b="1" dirty="0" smtClean="0">
              <a:solidFill>
                <a:srgbClr val="00B050"/>
              </a:solidFill>
            </a:rPr>
            <a:t>Liste / Priorisation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400" b="1" dirty="0" smtClean="0">
              <a:solidFill>
                <a:srgbClr val="00B050"/>
              </a:solidFill>
            </a:rPr>
            <a:t>des problèmes</a:t>
          </a:r>
          <a:endParaRPr lang="fr-FR" sz="2400" b="1" dirty="0">
            <a:solidFill>
              <a:srgbClr val="00B050"/>
            </a:solidFill>
          </a:endParaRPr>
        </a:p>
      </dgm:t>
    </dgm:pt>
    <dgm:pt modelId="{734A7925-2CD9-4BF0-8D1D-E041AA95D9F6}" type="parTrans" cxnId="{74B8E914-DE1D-4B30-AF69-7F31850EB15B}">
      <dgm:prSet/>
      <dgm:spPr/>
      <dgm:t>
        <a:bodyPr/>
        <a:lstStyle/>
        <a:p>
          <a:endParaRPr lang="fr-FR"/>
        </a:p>
      </dgm:t>
    </dgm:pt>
    <dgm:pt modelId="{649A2E81-DEE2-47BC-BE2C-F07B55E4D1B1}" type="sibTrans" cxnId="{74B8E914-DE1D-4B30-AF69-7F31850EB15B}">
      <dgm:prSet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fr-FR"/>
        </a:p>
      </dgm:t>
    </dgm:pt>
    <dgm:pt modelId="{09658F80-4F5E-4283-999C-8FED3388A7A3}">
      <dgm:prSet phldrT="[Texte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400" b="1" dirty="0" smtClean="0">
              <a:solidFill>
                <a:srgbClr val="7030A0"/>
              </a:solidFill>
            </a:rPr>
            <a:t>Analyse des causes</a:t>
          </a:r>
          <a:endParaRPr lang="fr-FR" sz="2400" b="1" dirty="0">
            <a:solidFill>
              <a:srgbClr val="7030A0"/>
            </a:solidFill>
          </a:endParaRPr>
        </a:p>
      </dgm:t>
    </dgm:pt>
    <dgm:pt modelId="{6C89D28A-E241-4325-A310-8C3B048AE719}" type="parTrans" cxnId="{E2F5CDF4-AAF5-4257-AAA2-DFCC32727D4C}">
      <dgm:prSet/>
      <dgm:spPr/>
      <dgm:t>
        <a:bodyPr/>
        <a:lstStyle/>
        <a:p>
          <a:endParaRPr lang="fr-FR"/>
        </a:p>
      </dgm:t>
    </dgm:pt>
    <dgm:pt modelId="{954E00A6-4021-40D1-8635-8095B574CB17}" type="sibTrans" cxnId="{E2F5CDF4-AAF5-4257-AAA2-DFCC32727D4C}">
      <dgm:prSet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fr-FR"/>
        </a:p>
      </dgm:t>
    </dgm:pt>
    <dgm:pt modelId="{54F7680D-2DF9-4D7D-A9EE-D0AB1DBCB9AF}">
      <dgm:prSet phldrT="[Texte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400" b="1" dirty="0" smtClean="0">
              <a:solidFill>
                <a:srgbClr val="002060"/>
              </a:solidFill>
            </a:rPr>
            <a:t>Evaluation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400" b="1" dirty="0" smtClean="0">
              <a:solidFill>
                <a:srgbClr val="002060"/>
              </a:solidFill>
            </a:rPr>
            <a:t>des solutions potentielles</a:t>
          </a:r>
          <a:endParaRPr lang="fr-FR" sz="2400" b="1" dirty="0">
            <a:solidFill>
              <a:srgbClr val="002060"/>
            </a:solidFill>
          </a:endParaRPr>
        </a:p>
      </dgm:t>
    </dgm:pt>
    <dgm:pt modelId="{A7116745-6A8E-43DB-A16F-9D02F162D704}" type="parTrans" cxnId="{3243EF94-8912-42A6-A3DD-9F591E1D4532}">
      <dgm:prSet/>
      <dgm:spPr/>
      <dgm:t>
        <a:bodyPr/>
        <a:lstStyle/>
        <a:p>
          <a:endParaRPr lang="fr-FR"/>
        </a:p>
      </dgm:t>
    </dgm:pt>
    <dgm:pt modelId="{A0546109-6FF1-42B7-B448-1B5BEF4EBFC5}" type="sibTrans" cxnId="{3243EF94-8912-42A6-A3DD-9F591E1D4532}">
      <dgm:prSet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fr-FR"/>
        </a:p>
      </dgm:t>
    </dgm:pt>
    <dgm:pt modelId="{915924C3-DE6F-4179-9C98-12BBDBCC41F3}">
      <dgm:prSet phldrT="[Texte]" custT="1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fr-FR" sz="2400" b="1" dirty="0" smtClean="0">
              <a:solidFill>
                <a:srgbClr val="FFC000"/>
              </a:solidFill>
            </a:rPr>
            <a:t>Plan de recherche</a:t>
          </a:r>
          <a:endParaRPr lang="fr-FR" sz="2400" b="1" dirty="0">
            <a:solidFill>
              <a:srgbClr val="FFC000"/>
            </a:solidFill>
          </a:endParaRPr>
        </a:p>
      </dgm:t>
    </dgm:pt>
    <dgm:pt modelId="{BFB69794-8FF1-49D1-B423-BD71913C6FD9}" type="parTrans" cxnId="{D9F4E1D4-5877-4788-AA51-D8EDFE89333B}">
      <dgm:prSet/>
      <dgm:spPr/>
      <dgm:t>
        <a:bodyPr/>
        <a:lstStyle/>
        <a:p>
          <a:endParaRPr lang="fr-FR"/>
        </a:p>
      </dgm:t>
    </dgm:pt>
    <dgm:pt modelId="{728629FA-759B-4D30-B9B0-C1B1015DEAED}" type="sibTrans" cxnId="{D9F4E1D4-5877-4788-AA51-D8EDFE89333B}">
      <dgm:prSet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fr-FR"/>
        </a:p>
      </dgm:t>
    </dgm:pt>
    <dgm:pt modelId="{ACE93260-2103-42A7-95AA-6961C43CD077}" type="pres">
      <dgm:prSet presAssocID="{E977EE16-9802-4EAD-940F-09D9E65DBA8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E026B86-ED8A-4237-9F60-6B50D62C0179}" type="pres">
      <dgm:prSet presAssocID="{AA1899EB-2FAA-4386-9625-D7D10BF29B8C}" presName="dummy" presStyleCnt="0"/>
      <dgm:spPr/>
    </dgm:pt>
    <dgm:pt modelId="{DEDFC811-5689-439F-986C-8A03764254A7}" type="pres">
      <dgm:prSet presAssocID="{AA1899EB-2FAA-4386-9625-D7D10BF29B8C}" presName="node" presStyleLbl="revTx" presStyleIdx="0" presStyleCnt="5" custScaleX="152506" custScaleY="62891" custRadScaleRad="106515" custRadScaleInc="190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FD8CCC-5DD5-4B8E-94F4-1A2854A756AD}" type="pres">
      <dgm:prSet presAssocID="{7179FF91-6B49-437B-9D8B-DD3388822E5A}" presName="sibTrans" presStyleLbl="node1" presStyleIdx="0" presStyleCnt="5"/>
      <dgm:spPr/>
      <dgm:t>
        <a:bodyPr/>
        <a:lstStyle/>
        <a:p>
          <a:endParaRPr lang="fr-FR"/>
        </a:p>
      </dgm:t>
    </dgm:pt>
    <dgm:pt modelId="{8D6665D4-B4FC-449C-8C85-1395108853E8}" type="pres">
      <dgm:prSet presAssocID="{ABC7E837-8D2F-42BD-A9EB-0241D1BBE096}" presName="dummy" presStyleCnt="0"/>
      <dgm:spPr/>
    </dgm:pt>
    <dgm:pt modelId="{8540F150-B0C2-4B90-B21B-B75C5F0DFC8B}" type="pres">
      <dgm:prSet presAssocID="{ABC7E837-8D2F-42BD-A9EB-0241D1BBE096}" presName="node" presStyleLbl="revTx" presStyleIdx="1" presStyleCnt="5" custScaleX="176338" custRadScaleRad="97196" custRadScaleInc="-253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9BA785-825D-45BB-8D04-6C34DE16B88D}" type="pres">
      <dgm:prSet presAssocID="{649A2E81-DEE2-47BC-BE2C-F07B55E4D1B1}" presName="sibTrans" presStyleLbl="node1" presStyleIdx="1" presStyleCnt="5"/>
      <dgm:spPr/>
      <dgm:t>
        <a:bodyPr/>
        <a:lstStyle/>
        <a:p>
          <a:endParaRPr lang="fr-FR"/>
        </a:p>
      </dgm:t>
    </dgm:pt>
    <dgm:pt modelId="{A1B8F67E-AF41-45D5-8919-801D524B4096}" type="pres">
      <dgm:prSet presAssocID="{09658F80-4F5E-4283-999C-8FED3388A7A3}" presName="dummy" presStyleCnt="0"/>
      <dgm:spPr/>
    </dgm:pt>
    <dgm:pt modelId="{625BF0E8-5643-4252-849E-FBF01B47D370}" type="pres">
      <dgm:prSet presAssocID="{09658F80-4F5E-4283-999C-8FED3388A7A3}" presName="node" presStyleLbl="revTx" presStyleIdx="2" presStyleCnt="5" custScaleX="167515" custScaleY="72460" custRadScaleRad="10013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D59988-8E24-4F2A-A1F6-CDF96D62615E}" type="pres">
      <dgm:prSet presAssocID="{954E00A6-4021-40D1-8635-8095B574CB17}" presName="sibTrans" presStyleLbl="node1" presStyleIdx="2" presStyleCnt="5"/>
      <dgm:spPr/>
      <dgm:t>
        <a:bodyPr/>
        <a:lstStyle/>
        <a:p>
          <a:endParaRPr lang="fr-FR"/>
        </a:p>
      </dgm:t>
    </dgm:pt>
    <dgm:pt modelId="{F4C40DEB-D211-4DC7-8926-25944A0A9DFD}" type="pres">
      <dgm:prSet presAssocID="{54F7680D-2DF9-4D7D-A9EE-D0AB1DBCB9AF}" presName="dummy" presStyleCnt="0"/>
      <dgm:spPr/>
    </dgm:pt>
    <dgm:pt modelId="{4A93474A-56CE-4F5B-B9E0-77BB0967CC60}" type="pres">
      <dgm:prSet presAssocID="{54F7680D-2DF9-4D7D-A9EE-D0AB1DBCB9AF}" presName="node" presStyleLbl="revTx" presStyleIdx="3" presStyleCnt="5" custScaleX="164749" custRadScaleRad="97916" custRadScaleInc="176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8EF439-A0F6-49B7-B290-292935481FB5}" type="pres">
      <dgm:prSet presAssocID="{A0546109-6FF1-42B7-B448-1B5BEF4EBFC5}" presName="sibTrans" presStyleLbl="node1" presStyleIdx="3" presStyleCnt="5"/>
      <dgm:spPr/>
      <dgm:t>
        <a:bodyPr/>
        <a:lstStyle/>
        <a:p>
          <a:endParaRPr lang="fr-FR"/>
        </a:p>
      </dgm:t>
    </dgm:pt>
    <dgm:pt modelId="{35B7006B-A1E7-4DDA-946E-36B3862FC460}" type="pres">
      <dgm:prSet presAssocID="{915924C3-DE6F-4179-9C98-12BBDBCC41F3}" presName="dummy" presStyleCnt="0"/>
      <dgm:spPr/>
    </dgm:pt>
    <dgm:pt modelId="{1D40631B-98D3-475A-8E13-9E6871A2D60B}" type="pres">
      <dgm:prSet presAssocID="{915924C3-DE6F-4179-9C98-12BBDBCC41F3}" presName="node" presStyleLbl="revTx" presStyleIdx="4" presStyleCnt="5" custScaleX="125928" custScaleY="766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2FD1F5-2B6B-4075-AD74-795CA5ADFBB2}" type="pres">
      <dgm:prSet presAssocID="{728629FA-759B-4D30-B9B0-C1B1015DEAED}" presName="sibTrans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EBA44824-FA69-43B3-966E-D79878FD89E2}" type="presOf" srcId="{915924C3-DE6F-4179-9C98-12BBDBCC41F3}" destId="{1D40631B-98D3-475A-8E13-9E6871A2D60B}" srcOrd="0" destOrd="0" presId="urn:microsoft.com/office/officeart/2005/8/layout/cycle1"/>
    <dgm:cxn modelId="{40777694-E706-4D48-9C52-C37B70F27E18}" srcId="{E977EE16-9802-4EAD-940F-09D9E65DBA8C}" destId="{AA1899EB-2FAA-4386-9625-D7D10BF29B8C}" srcOrd="0" destOrd="0" parTransId="{8D4DECA2-39DF-463E-BA53-CED4C3ADA5A0}" sibTransId="{7179FF91-6B49-437B-9D8B-DD3388822E5A}"/>
    <dgm:cxn modelId="{74B8E914-DE1D-4B30-AF69-7F31850EB15B}" srcId="{E977EE16-9802-4EAD-940F-09D9E65DBA8C}" destId="{ABC7E837-8D2F-42BD-A9EB-0241D1BBE096}" srcOrd="1" destOrd="0" parTransId="{734A7925-2CD9-4BF0-8D1D-E041AA95D9F6}" sibTransId="{649A2E81-DEE2-47BC-BE2C-F07B55E4D1B1}"/>
    <dgm:cxn modelId="{3243EF94-8912-42A6-A3DD-9F591E1D4532}" srcId="{E977EE16-9802-4EAD-940F-09D9E65DBA8C}" destId="{54F7680D-2DF9-4D7D-A9EE-D0AB1DBCB9AF}" srcOrd="3" destOrd="0" parTransId="{A7116745-6A8E-43DB-A16F-9D02F162D704}" sibTransId="{A0546109-6FF1-42B7-B448-1B5BEF4EBFC5}"/>
    <dgm:cxn modelId="{44E46468-B441-4CB4-8A62-0D2A332C24AD}" type="presOf" srcId="{954E00A6-4021-40D1-8635-8095B574CB17}" destId="{0BD59988-8E24-4F2A-A1F6-CDF96D62615E}" srcOrd="0" destOrd="0" presId="urn:microsoft.com/office/officeart/2005/8/layout/cycle1"/>
    <dgm:cxn modelId="{A5114548-0518-4DA7-9F18-816B6C14CB0B}" type="presOf" srcId="{54F7680D-2DF9-4D7D-A9EE-D0AB1DBCB9AF}" destId="{4A93474A-56CE-4F5B-B9E0-77BB0967CC60}" srcOrd="0" destOrd="0" presId="urn:microsoft.com/office/officeart/2005/8/layout/cycle1"/>
    <dgm:cxn modelId="{A135F7A6-9D27-458D-835B-A46D6C924D61}" type="presOf" srcId="{AA1899EB-2FAA-4386-9625-D7D10BF29B8C}" destId="{DEDFC811-5689-439F-986C-8A03764254A7}" srcOrd="0" destOrd="0" presId="urn:microsoft.com/office/officeart/2005/8/layout/cycle1"/>
    <dgm:cxn modelId="{256F87B7-1467-4F80-8B4A-A93EDA89D45F}" type="presOf" srcId="{728629FA-759B-4D30-B9B0-C1B1015DEAED}" destId="{692FD1F5-2B6B-4075-AD74-795CA5ADFBB2}" srcOrd="0" destOrd="0" presId="urn:microsoft.com/office/officeart/2005/8/layout/cycle1"/>
    <dgm:cxn modelId="{10FF116B-3D2A-463B-ADC8-EBE4B9A019E8}" type="presOf" srcId="{ABC7E837-8D2F-42BD-A9EB-0241D1BBE096}" destId="{8540F150-B0C2-4B90-B21B-B75C5F0DFC8B}" srcOrd="0" destOrd="0" presId="urn:microsoft.com/office/officeart/2005/8/layout/cycle1"/>
    <dgm:cxn modelId="{A166694F-A2AF-49F7-95D2-D034662BDB60}" type="presOf" srcId="{649A2E81-DEE2-47BC-BE2C-F07B55E4D1B1}" destId="{129BA785-825D-45BB-8D04-6C34DE16B88D}" srcOrd="0" destOrd="0" presId="urn:microsoft.com/office/officeart/2005/8/layout/cycle1"/>
    <dgm:cxn modelId="{518DD66F-D00E-4402-B5E7-0E7105B215FE}" type="presOf" srcId="{E977EE16-9802-4EAD-940F-09D9E65DBA8C}" destId="{ACE93260-2103-42A7-95AA-6961C43CD077}" srcOrd="0" destOrd="0" presId="urn:microsoft.com/office/officeart/2005/8/layout/cycle1"/>
    <dgm:cxn modelId="{249B8EC4-CC55-453F-83D8-B5F256D7A415}" type="presOf" srcId="{A0546109-6FF1-42B7-B448-1B5BEF4EBFC5}" destId="{5D8EF439-A0F6-49B7-B290-292935481FB5}" srcOrd="0" destOrd="0" presId="urn:microsoft.com/office/officeart/2005/8/layout/cycle1"/>
    <dgm:cxn modelId="{D9F4E1D4-5877-4788-AA51-D8EDFE89333B}" srcId="{E977EE16-9802-4EAD-940F-09D9E65DBA8C}" destId="{915924C3-DE6F-4179-9C98-12BBDBCC41F3}" srcOrd="4" destOrd="0" parTransId="{BFB69794-8FF1-49D1-B423-BD71913C6FD9}" sibTransId="{728629FA-759B-4D30-B9B0-C1B1015DEAED}"/>
    <dgm:cxn modelId="{6200D804-7DBB-45D3-80BE-30F6E7A55C02}" type="presOf" srcId="{7179FF91-6B49-437B-9D8B-DD3388822E5A}" destId="{D7FD8CCC-5DD5-4B8E-94F4-1A2854A756AD}" srcOrd="0" destOrd="0" presId="urn:microsoft.com/office/officeart/2005/8/layout/cycle1"/>
    <dgm:cxn modelId="{E2F5CDF4-AAF5-4257-AAA2-DFCC32727D4C}" srcId="{E977EE16-9802-4EAD-940F-09D9E65DBA8C}" destId="{09658F80-4F5E-4283-999C-8FED3388A7A3}" srcOrd="2" destOrd="0" parTransId="{6C89D28A-E241-4325-A310-8C3B048AE719}" sibTransId="{954E00A6-4021-40D1-8635-8095B574CB17}"/>
    <dgm:cxn modelId="{B6EC4F3F-700B-44CD-B943-07B9F9D5A7AA}" type="presOf" srcId="{09658F80-4F5E-4283-999C-8FED3388A7A3}" destId="{625BF0E8-5643-4252-849E-FBF01B47D370}" srcOrd="0" destOrd="0" presId="urn:microsoft.com/office/officeart/2005/8/layout/cycle1"/>
    <dgm:cxn modelId="{B7CCD076-37CB-4190-AC85-FC423ECD89B9}" type="presParOf" srcId="{ACE93260-2103-42A7-95AA-6961C43CD077}" destId="{6E026B86-ED8A-4237-9F60-6B50D62C0179}" srcOrd="0" destOrd="0" presId="urn:microsoft.com/office/officeart/2005/8/layout/cycle1"/>
    <dgm:cxn modelId="{D9A6611B-CE04-4144-AA0B-6D5DC9ADC335}" type="presParOf" srcId="{ACE93260-2103-42A7-95AA-6961C43CD077}" destId="{DEDFC811-5689-439F-986C-8A03764254A7}" srcOrd="1" destOrd="0" presId="urn:microsoft.com/office/officeart/2005/8/layout/cycle1"/>
    <dgm:cxn modelId="{7E8C2C3F-712E-4B02-BB17-6EB3E1D78A66}" type="presParOf" srcId="{ACE93260-2103-42A7-95AA-6961C43CD077}" destId="{D7FD8CCC-5DD5-4B8E-94F4-1A2854A756AD}" srcOrd="2" destOrd="0" presId="urn:microsoft.com/office/officeart/2005/8/layout/cycle1"/>
    <dgm:cxn modelId="{B595FC1B-97D2-4F33-B5B0-6E5EBD3C08F1}" type="presParOf" srcId="{ACE93260-2103-42A7-95AA-6961C43CD077}" destId="{8D6665D4-B4FC-449C-8C85-1395108853E8}" srcOrd="3" destOrd="0" presId="urn:microsoft.com/office/officeart/2005/8/layout/cycle1"/>
    <dgm:cxn modelId="{EDC8715F-0F2E-4923-B89F-67D13297FFD5}" type="presParOf" srcId="{ACE93260-2103-42A7-95AA-6961C43CD077}" destId="{8540F150-B0C2-4B90-B21B-B75C5F0DFC8B}" srcOrd="4" destOrd="0" presId="urn:microsoft.com/office/officeart/2005/8/layout/cycle1"/>
    <dgm:cxn modelId="{565E3B81-F4BE-4D31-B3E1-27DD931BEC92}" type="presParOf" srcId="{ACE93260-2103-42A7-95AA-6961C43CD077}" destId="{129BA785-825D-45BB-8D04-6C34DE16B88D}" srcOrd="5" destOrd="0" presId="urn:microsoft.com/office/officeart/2005/8/layout/cycle1"/>
    <dgm:cxn modelId="{A9E3157A-071C-4054-BC14-E877610FE167}" type="presParOf" srcId="{ACE93260-2103-42A7-95AA-6961C43CD077}" destId="{A1B8F67E-AF41-45D5-8919-801D524B4096}" srcOrd="6" destOrd="0" presId="urn:microsoft.com/office/officeart/2005/8/layout/cycle1"/>
    <dgm:cxn modelId="{DE9721A2-0968-41F4-A91B-AE5E34289F2E}" type="presParOf" srcId="{ACE93260-2103-42A7-95AA-6961C43CD077}" destId="{625BF0E8-5643-4252-849E-FBF01B47D370}" srcOrd="7" destOrd="0" presId="urn:microsoft.com/office/officeart/2005/8/layout/cycle1"/>
    <dgm:cxn modelId="{892E807F-5647-44B7-BB48-FF6C066829F9}" type="presParOf" srcId="{ACE93260-2103-42A7-95AA-6961C43CD077}" destId="{0BD59988-8E24-4F2A-A1F6-CDF96D62615E}" srcOrd="8" destOrd="0" presId="urn:microsoft.com/office/officeart/2005/8/layout/cycle1"/>
    <dgm:cxn modelId="{E7BD548F-8FFB-49F7-8397-BD0B7274BBF3}" type="presParOf" srcId="{ACE93260-2103-42A7-95AA-6961C43CD077}" destId="{F4C40DEB-D211-4DC7-8926-25944A0A9DFD}" srcOrd="9" destOrd="0" presId="urn:microsoft.com/office/officeart/2005/8/layout/cycle1"/>
    <dgm:cxn modelId="{770E73CA-6348-46CA-9F0F-843C18BA14D7}" type="presParOf" srcId="{ACE93260-2103-42A7-95AA-6961C43CD077}" destId="{4A93474A-56CE-4F5B-B9E0-77BB0967CC60}" srcOrd="10" destOrd="0" presId="urn:microsoft.com/office/officeart/2005/8/layout/cycle1"/>
    <dgm:cxn modelId="{A76FA09B-BA86-4969-BC4B-0C2B42759720}" type="presParOf" srcId="{ACE93260-2103-42A7-95AA-6961C43CD077}" destId="{5D8EF439-A0F6-49B7-B290-292935481FB5}" srcOrd="11" destOrd="0" presId="urn:microsoft.com/office/officeart/2005/8/layout/cycle1"/>
    <dgm:cxn modelId="{521FA29D-577F-4959-A3C5-FE7EF600E0A7}" type="presParOf" srcId="{ACE93260-2103-42A7-95AA-6961C43CD077}" destId="{35B7006B-A1E7-4DDA-946E-36B3862FC460}" srcOrd="12" destOrd="0" presId="urn:microsoft.com/office/officeart/2005/8/layout/cycle1"/>
    <dgm:cxn modelId="{716C0A4A-6621-46C4-933B-34E71556820B}" type="presParOf" srcId="{ACE93260-2103-42A7-95AA-6961C43CD077}" destId="{1D40631B-98D3-475A-8E13-9E6871A2D60B}" srcOrd="13" destOrd="0" presId="urn:microsoft.com/office/officeart/2005/8/layout/cycle1"/>
    <dgm:cxn modelId="{81AD4BA3-D589-48F6-AD12-A69E086B0E71}" type="presParOf" srcId="{ACE93260-2103-42A7-95AA-6961C43CD077}" destId="{692FD1F5-2B6B-4075-AD74-795CA5ADFBB2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FC811-5689-439F-986C-8A03764254A7}">
      <dsp:nvSpPr>
        <dsp:cNvPr id="0" name=""/>
        <dsp:cNvSpPr/>
      </dsp:nvSpPr>
      <dsp:spPr>
        <a:xfrm>
          <a:off x="4597438" y="380037"/>
          <a:ext cx="2037639" cy="840289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0000"/>
              </a:solidFill>
            </a:rPr>
            <a:t>Collecte d’information</a:t>
          </a:r>
          <a:endParaRPr lang="fr-FR" sz="2400" b="1" kern="1200" dirty="0">
            <a:solidFill>
              <a:srgbClr val="FF0000"/>
            </a:solidFill>
          </a:endParaRPr>
        </a:p>
      </dsp:txBody>
      <dsp:txXfrm>
        <a:off x="4597438" y="380037"/>
        <a:ext cx="2037639" cy="840289"/>
      </dsp:txXfrm>
    </dsp:sp>
    <dsp:sp modelId="{D7FD8CCC-5DD5-4B8E-94F4-1A2854A756AD}">
      <dsp:nvSpPr>
        <dsp:cNvPr id="0" name=""/>
        <dsp:cNvSpPr/>
      </dsp:nvSpPr>
      <dsp:spPr>
        <a:xfrm>
          <a:off x="1503653" y="-299367"/>
          <a:ext cx="5010367" cy="5010367"/>
        </a:xfrm>
        <a:prstGeom prst="circularArrow">
          <a:avLst>
            <a:gd name="adj1" fmla="val 5200"/>
            <a:gd name="adj2" fmla="val 335903"/>
            <a:gd name="adj3" fmla="val 21527952"/>
            <a:gd name="adj4" fmla="val 20021012"/>
            <a:gd name="adj5" fmla="val 606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0F150-B0C2-4B90-B21B-B75C5F0DFC8B}">
      <dsp:nvSpPr>
        <dsp:cNvPr id="0" name=""/>
        <dsp:cNvSpPr/>
      </dsp:nvSpPr>
      <dsp:spPr>
        <a:xfrm>
          <a:off x="5012177" y="2376264"/>
          <a:ext cx="2356059" cy="1336104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b="1" kern="1200" dirty="0" smtClean="0">
              <a:solidFill>
                <a:srgbClr val="00B050"/>
              </a:solidFill>
            </a:rPr>
            <a:t>Liste / Priorisation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b="1" kern="1200" dirty="0" smtClean="0">
              <a:solidFill>
                <a:srgbClr val="00B050"/>
              </a:solidFill>
            </a:rPr>
            <a:t>des problèmes</a:t>
          </a:r>
          <a:endParaRPr lang="fr-FR" sz="2400" b="1" kern="1200" dirty="0">
            <a:solidFill>
              <a:srgbClr val="00B050"/>
            </a:solidFill>
          </a:endParaRPr>
        </a:p>
      </dsp:txBody>
      <dsp:txXfrm>
        <a:off x="5012177" y="2376264"/>
        <a:ext cx="2356059" cy="1336104"/>
      </dsp:txXfrm>
    </dsp:sp>
    <dsp:sp modelId="{129BA785-825D-45BB-8D04-6C34DE16B88D}">
      <dsp:nvSpPr>
        <dsp:cNvPr id="0" name=""/>
        <dsp:cNvSpPr/>
      </dsp:nvSpPr>
      <dsp:spPr>
        <a:xfrm>
          <a:off x="1457365" y="167710"/>
          <a:ext cx="5010367" cy="5010367"/>
        </a:xfrm>
        <a:prstGeom prst="circularArrow">
          <a:avLst>
            <a:gd name="adj1" fmla="val 5200"/>
            <a:gd name="adj2" fmla="val 335903"/>
            <a:gd name="adj3" fmla="val 3043497"/>
            <a:gd name="adj4" fmla="val 1672772"/>
            <a:gd name="adj5" fmla="val 606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BF0E8-5643-4252-849E-FBF01B47D370}">
      <dsp:nvSpPr>
        <dsp:cNvPr id="0" name=""/>
        <dsp:cNvSpPr/>
      </dsp:nvSpPr>
      <dsp:spPr>
        <a:xfrm>
          <a:off x="2957001" y="4340462"/>
          <a:ext cx="2238175" cy="96814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b="1" kern="1200" dirty="0" smtClean="0">
              <a:solidFill>
                <a:srgbClr val="7030A0"/>
              </a:solidFill>
            </a:rPr>
            <a:t>Analyse des causes</a:t>
          </a:r>
          <a:endParaRPr lang="fr-FR" sz="2400" b="1" kern="1200" dirty="0">
            <a:solidFill>
              <a:srgbClr val="7030A0"/>
            </a:solidFill>
          </a:endParaRPr>
        </a:p>
      </dsp:txBody>
      <dsp:txXfrm>
        <a:off x="2957001" y="4340462"/>
        <a:ext cx="2238175" cy="968141"/>
      </dsp:txXfrm>
    </dsp:sp>
    <dsp:sp modelId="{0BD59988-8E24-4F2A-A1F6-CDF96D62615E}">
      <dsp:nvSpPr>
        <dsp:cNvPr id="0" name=""/>
        <dsp:cNvSpPr/>
      </dsp:nvSpPr>
      <dsp:spPr>
        <a:xfrm>
          <a:off x="1662306" y="153148"/>
          <a:ext cx="5010367" cy="5010367"/>
        </a:xfrm>
        <a:prstGeom prst="circularArrow">
          <a:avLst>
            <a:gd name="adj1" fmla="val 5200"/>
            <a:gd name="adj2" fmla="val 335903"/>
            <a:gd name="adj3" fmla="val 8638008"/>
            <a:gd name="adj4" fmla="val 7379619"/>
            <a:gd name="adj5" fmla="val 606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3474A-56CE-4F5B-B9E0-77BB0967CC60}">
      <dsp:nvSpPr>
        <dsp:cNvPr id="0" name=""/>
        <dsp:cNvSpPr/>
      </dsp:nvSpPr>
      <dsp:spPr>
        <a:xfrm>
          <a:off x="861353" y="2448271"/>
          <a:ext cx="2201218" cy="1336104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b="1" kern="1200" dirty="0" smtClean="0">
              <a:solidFill>
                <a:srgbClr val="002060"/>
              </a:solidFill>
            </a:rPr>
            <a:t>Evaluation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b="1" kern="1200" dirty="0" smtClean="0">
              <a:solidFill>
                <a:srgbClr val="002060"/>
              </a:solidFill>
            </a:rPr>
            <a:t>des solutions potentielles</a:t>
          </a:r>
          <a:endParaRPr lang="fr-FR" sz="2400" b="1" kern="1200" dirty="0">
            <a:solidFill>
              <a:srgbClr val="002060"/>
            </a:solidFill>
          </a:endParaRPr>
        </a:p>
      </dsp:txBody>
      <dsp:txXfrm>
        <a:off x="861353" y="2448271"/>
        <a:ext cx="2201218" cy="1336104"/>
      </dsp:txXfrm>
    </dsp:sp>
    <dsp:sp modelId="{5D8EF439-A0F6-49B7-B290-292935481FB5}">
      <dsp:nvSpPr>
        <dsp:cNvPr id="0" name=""/>
        <dsp:cNvSpPr/>
      </dsp:nvSpPr>
      <dsp:spPr>
        <a:xfrm>
          <a:off x="1621112" y="19503"/>
          <a:ext cx="5010367" cy="5010367"/>
        </a:xfrm>
        <a:prstGeom prst="circularArrow">
          <a:avLst>
            <a:gd name="adj1" fmla="val 5200"/>
            <a:gd name="adj2" fmla="val 335903"/>
            <a:gd name="adj3" fmla="val 12447215"/>
            <a:gd name="adj4" fmla="val 10918201"/>
            <a:gd name="adj5" fmla="val 606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0631B-98D3-475A-8E13-9E6871A2D60B}">
      <dsp:nvSpPr>
        <dsp:cNvPr id="0" name=""/>
        <dsp:cNvSpPr/>
      </dsp:nvSpPr>
      <dsp:spPr>
        <a:xfrm>
          <a:off x="1928218" y="288030"/>
          <a:ext cx="1682529" cy="1024271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C000"/>
              </a:solidFill>
            </a:rPr>
            <a:t>Plan de recherche</a:t>
          </a:r>
          <a:endParaRPr lang="fr-FR" sz="2400" b="1" kern="1200" dirty="0">
            <a:solidFill>
              <a:srgbClr val="FFC000"/>
            </a:solidFill>
          </a:endParaRPr>
        </a:p>
      </dsp:txBody>
      <dsp:txXfrm>
        <a:off x="1928218" y="288030"/>
        <a:ext cx="1682529" cy="1024271"/>
      </dsp:txXfrm>
    </dsp:sp>
    <dsp:sp modelId="{692FD1F5-2B6B-4075-AD74-795CA5ADFBB2}">
      <dsp:nvSpPr>
        <dsp:cNvPr id="0" name=""/>
        <dsp:cNvSpPr/>
      </dsp:nvSpPr>
      <dsp:spPr>
        <a:xfrm>
          <a:off x="1825618" y="22772"/>
          <a:ext cx="5010367" cy="5010367"/>
        </a:xfrm>
        <a:prstGeom prst="circularArrow">
          <a:avLst>
            <a:gd name="adj1" fmla="val 5200"/>
            <a:gd name="adj2" fmla="val 335903"/>
            <a:gd name="adj3" fmla="val 16759714"/>
            <a:gd name="adj4" fmla="val 15065987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B715B-F8AF-4875-8D84-3B667A2A4DF4}" type="datetimeFigureOut">
              <a:rPr lang="fr-FR" smtClean="0"/>
              <a:pPr/>
              <a:t>11/12/2015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3FBC2-A264-4440-9DF6-98F0FB68D1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575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9135-97E3-4592-A765-B3E324EA8495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CF05-098D-443F-B9CC-87AF6FE46B64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66DE-1CBD-41F9-9284-4F29B696A723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71D9F-1E50-41C3-B53D-74A19C31C7A0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359A-6620-4923-A184-A8A5CB0A1F53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A824-1FEF-43BB-8BF0-CCB678B8832E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59D2-267A-4D06-9ADD-7461AAC11566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C747-F9C1-458F-89C8-349F89E7FD43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C04D-FD01-4008-AAA9-566596DEBC33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DE99-85A2-4C17-873C-101FA5409D73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228-EDE5-4074-B17C-52CF238C096C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3F41C-5111-47EE-9A18-A384249261B5}" type="datetime1">
              <a:rPr lang="fr-FR" smtClean="0"/>
              <a:pPr/>
              <a:t>11/12/2015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Bhutan+10: Gender and Sustainable Mountain Development in a Changing World, Thimphu , Bhutan, 15 -19 October 2012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6DCB-256F-4FFE-AC1E-97E79DEB43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4632" cy="244827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La place du genre dans la production Agricole : Etude de </a:t>
            </a:r>
            <a:r>
              <a:rPr lang="fr-FR" b="1" dirty="0" smtClean="0"/>
              <a:t>cas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56720"/>
            <a:ext cx="6400800" cy="888504"/>
          </a:xfrm>
        </p:spPr>
        <p:txBody>
          <a:bodyPr/>
          <a:lstStyle/>
          <a:p>
            <a:r>
              <a:rPr lang="fr-FR" dirty="0" smtClean="0"/>
              <a:t>Bodo Rabary et al.</a:t>
            </a:r>
            <a:endParaRPr lang="fr-FR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88641"/>
            <a:ext cx="792088" cy="155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 noGrp="1"/>
          </p:cNvGraphicFramePr>
          <p:nvPr/>
        </p:nvGraphicFramePr>
        <p:xfrm>
          <a:off x="0" y="404664"/>
          <a:ext cx="5417046" cy="397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 noGrp="1"/>
          </p:cNvGraphicFramePr>
          <p:nvPr/>
        </p:nvGraphicFramePr>
        <p:xfrm>
          <a:off x="3438922" y="3313757"/>
          <a:ext cx="5705078" cy="3544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868144" y="1124744"/>
            <a:ext cx="3275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Calendrier saisonnier « </a:t>
            </a:r>
            <a:r>
              <a:rPr lang="fr-FR" sz="28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Homme</a:t>
            </a:r>
            <a:r>
              <a:rPr lang="fr-FR" sz="20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 » </a:t>
            </a:r>
            <a:r>
              <a:rPr lang="fr-FR" sz="2000" b="1" dirty="0" err="1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Mahasoa</a:t>
            </a:r>
            <a:endParaRPr lang="fr-F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907704" y="0"/>
            <a:ext cx="2592288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Homme « moyenne »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68144" y="2852936"/>
            <a:ext cx="216024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Homme « pauvre »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3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1520" y="620688"/>
          <a:ext cx="46805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>
            <a:graphicFrameLocks noGrp="1"/>
          </p:cNvGraphicFramePr>
          <p:nvPr/>
        </p:nvGraphicFramePr>
        <p:xfrm>
          <a:off x="4303018" y="2953717"/>
          <a:ext cx="4840982" cy="3904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580112" y="1124744"/>
            <a:ext cx="32758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Calendrier saisonnier </a:t>
            </a:r>
            <a:r>
              <a:rPr lang="fr-FR" sz="28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«  Femme » </a:t>
            </a:r>
            <a:r>
              <a:rPr lang="fr-FR" sz="2000" b="1" dirty="0" err="1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Mahasoa</a:t>
            </a:r>
            <a:endParaRPr lang="fr-F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835696" y="188640"/>
            <a:ext cx="2448272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Femme « moyenne »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4168" y="2492896"/>
            <a:ext cx="216024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Femme « pauvre »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7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" y="1099814"/>
          <a:ext cx="4860032" cy="345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Picture" r:id="rId3" imgW="3971880" imgH="3048120" progId="Word.Picture.8">
                  <p:embed/>
                </p:oleObj>
              </mc:Choice>
              <mc:Fallback>
                <p:oleObj name="Picture" r:id="rId3" imgW="3971880" imgH="30481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099814"/>
                        <a:ext cx="4860032" cy="34563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483768" y="2609528"/>
          <a:ext cx="7531269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Picture" r:id="rId5" imgW="5968440" imgH="3713400" progId="Word.Picture.8">
                  <p:embed/>
                </p:oleObj>
              </mc:Choice>
              <mc:Fallback>
                <p:oleObj name="Picture" r:id="rId5" imgW="5968440" imgH="37134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609528"/>
                        <a:ext cx="7531269" cy="42484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6328" y="1196752"/>
            <a:ext cx="2057400" cy="36933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bg1"/>
                </a:solidFill>
              </a:rPr>
              <a:t>Classe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moyenne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236296" y="2348880"/>
            <a:ext cx="1676400" cy="36933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bg1"/>
                </a:solidFill>
              </a:rPr>
              <a:t>Classe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pauvre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04048" y="692696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Inégalité dans l’accès aux facteurs socio-économiques</a:t>
            </a:r>
          </a:p>
          <a:p>
            <a:pPr algn="ctr"/>
            <a:r>
              <a:rPr lang="fr-FR" sz="2000" b="1" dirty="0" err="1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Mahasoa</a:t>
            </a:r>
            <a:endParaRPr lang="fr-F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0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0" y="980728"/>
          <a:ext cx="5436096" cy="3302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Picture" r:id="rId3" imgW="5968440" imgH="3713400" progId="Word.Picture.8">
                  <p:embed/>
                </p:oleObj>
              </mc:Choice>
              <mc:Fallback>
                <p:oleObj name="Picture" r:id="rId3" imgW="5968440" imgH="37134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80728"/>
                        <a:ext cx="5436096" cy="33024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7" name="Group 5"/>
          <p:cNvGrpSpPr>
            <a:grpSpLocks noChangeAspect="1"/>
          </p:cNvGrpSpPr>
          <p:nvPr/>
        </p:nvGrpSpPr>
        <p:grpSpPr bwMode="auto">
          <a:xfrm>
            <a:off x="2555776" y="2924944"/>
            <a:ext cx="6588224" cy="3887548"/>
            <a:chOff x="-45" y="2223"/>
            <a:chExt cx="3424" cy="2217"/>
          </a:xfrm>
        </p:grpSpPr>
        <p:sp>
          <p:nvSpPr>
            <p:cNvPr id="3076" name="AutoShape 4"/>
            <p:cNvSpPr>
              <a:spLocks noChangeAspect="1" noChangeArrowheads="1" noTextEdit="1"/>
            </p:cNvSpPr>
            <p:nvPr/>
          </p:nvSpPr>
          <p:spPr bwMode="auto">
            <a:xfrm>
              <a:off x="-45" y="2223"/>
              <a:ext cx="3424" cy="2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671" y="3135"/>
              <a:ext cx="2138" cy="938"/>
            </a:xfrm>
            <a:custGeom>
              <a:avLst/>
              <a:gdLst/>
              <a:ahLst/>
              <a:cxnLst>
                <a:cxn ang="0">
                  <a:pos x="0" y="769"/>
                </a:cxn>
                <a:cxn ang="0">
                  <a:pos x="1117" y="0"/>
                </a:cxn>
                <a:cxn ang="0">
                  <a:pos x="2138" y="96"/>
                </a:cxn>
                <a:cxn ang="0">
                  <a:pos x="1306" y="938"/>
                </a:cxn>
                <a:cxn ang="0">
                  <a:pos x="0" y="769"/>
                </a:cxn>
              </a:cxnLst>
              <a:rect l="0" t="0" r="r" b="b"/>
              <a:pathLst>
                <a:path w="2138" h="938">
                  <a:moveTo>
                    <a:pt x="0" y="769"/>
                  </a:moveTo>
                  <a:lnTo>
                    <a:pt x="1117" y="0"/>
                  </a:lnTo>
                  <a:lnTo>
                    <a:pt x="2138" y="96"/>
                  </a:lnTo>
                  <a:lnTo>
                    <a:pt x="1306" y="938"/>
                  </a:lnTo>
                  <a:lnTo>
                    <a:pt x="0" y="769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641" y="2499"/>
              <a:ext cx="1147" cy="1405"/>
            </a:xfrm>
            <a:custGeom>
              <a:avLst/>
              <a:gdLst/>
              <a:ahLst/>
              <a:cxnLst>
                <a:cxn ang="0">
                  <a:pos x="30" y="1405"/>
                </a:cxn>
                <a:cxn ang="0">
                  <a:pos x="0" y="579"/>
                </a:cxn>
                <a:cxn ang="0">
                  <a:pos x="1146" y="0"/>
                </a:cxn>
                <a:cxn ang="0">
                  <a:pos x="1147" y="636"/>
                </a:cxn>
                <a:cxn ang="0">
                  <a:pos x="30" y="1405"/>
                </a:cxn>
              </a:cxnLst>
              <a:rect l="0" t="0" r="r" b="b"/>
              <a:pathLst>
                <a:path w="1147" h="1405">
                  <a:moveTo>
                    <a:pt x="30" y="1405"/>
                  </a:moveTo>
                  <a:lnTo>
                    <a:pt x="0" y="579"/>
                  </a:lnTo>
                  <a:lnTo>
                    <a:pt x="1146" y="0"/>
                  </a:lnTo>
                  <a:lnTo>
                    <a:pt x="1147" y="636"/>
                  </a:lnTo>
                  <a:lnTo>
                    <a:pt x="30" y="140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1787" y="2499"/>
              <a:ext cx="1041" cy="732"/>
            </a:xfrm>
            <a:custGeom>
              <a:avLst/>
              <a:gdLst/>
              <a:ahLst/>
              <a:cxnLst>
                <a:cxn ang="0">
                  <a:pos x="1" y="636"/>
                </a:cxn>
                <a:cxn ang="0">
                  <a:pos x="0" y="0"/>
                </a:cxn>
                <a:cxn ang="0">
                  <a:pos x="1041" y="72"/>
                </a:cxn>
                <a:cxn ang="0">
                  <a:pos x="1022" y="732"/>
                </a:cxn>
                <a:cxn ang="0">
                  <a:pos x="1" y="636"/>
                </a:cxn>
              </a:cxnLst>
              <a:rect l="0" t="0" r="r" b="b"/>
              <a:pathLst>
                <a:path w="1041" h="732">
                  <a:moveTo>
                    <a:pt x="1" y="636"/>
                  </a:moveTo>
                  <a:lnTo>
                    <a:pt x="0" y="0"/>
                  </a:lnTo>
                  <a:lnTo>
                    <a:pt x="1041" y="72"/>
                  </a:lnTo>
                  <a:lnTo>
                    <a:pt x="1022" y="732"/>
                  </a:lnTo>
                  <a:lnTo>
                    <a:pt x="1" y="6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 flipH="1">
              <a:off x="671" y="3135"/>
              <a:ext cx="1117" cy="7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 flipH="1">
              <a:off x="766" y="3143"/>
              <a:ext cx="1098" cy="7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 flipH="1">
              <a:off x="863" y="3150"/>
              <a:ext cx="1078" cy="7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 flipH="1">
              <a:off x="960" y="3156"/>
              <a:ext cx="1058" cy="7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5" name="Line 13"/>
            <p:cNvSpPr>
              <a:spLocks noChangeShapeType="1"/>
            </p:cNvSpPr>
            <p:nvPr/>
          </p:nvSpPr>
          <p:spPr bwMode="auto">
            <a:xfrm flipH="1">
              <a:off x="1058" y="3164"/>
              <a:ext cx="1036" cy="7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H="1">
              <a:off x="1157" y="3171"/>
              <a:ext cx="1015" cy="79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 flipH="1">
              <a:off x="1257" y="3178"/>
              <a:ext cx="993" cy="8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H="1">
              <a:off x="1357" y="3186"/>
              <a:ext cx="971" cy="8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 flipH="1">
              <a:off x="1458" y="3193"/>
              <a:ext cx="949" cy="8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1560" y="3201"/>
              <a:ext cx="926" cy="8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>
              <a:off x="1663" y="3208"/>
              <a:ext cx="904" cy="8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 flipH="1">
              <a:off x="1767" y="3215"/>
              <a:ext cx="880" cy="8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 flipH="1">
              <a:off x="1872" y="3223"/>
              <a:ext cx="856" cy="8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1977" y="3231"/>
              <a:ext cx="832" cy="8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>
              <a:off x="671" y="3904"/>
              <a:ext cx="1306" cy="1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115" y="3599"/>
              <a:ext cx="1195" cy="1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>
              <a:off x="1481" y="3346"/>
              <a:ext cx="1103" cy="1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>
              <a:off x="1788" y="3135"/>
              <a:ext cx="1021" cy="9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9" name="Line 27"/>
            <p:cNvSpPr>
              <a:spLocks noChangeShapeType="1"/>
            </p:cNvSpPr>
            <p:nvPr/>
          </p:nvSpPr>
          <p:spPr bwMode="auto">
            <a:xfrm flipH="1" flipV="1">
              <a:off x="1787" y="2499"/>
              <a:ext cx="1" cy="6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0" name="Line 28"/>
            <p:cNvSpPr>
              <a:spLocks noChangeShapeType="1"/>
            </p:cNvSpPr>
            <p:nvPr/>
          </p:nvSpPr>
          <p:spPr bwMode="auto">
            <a:xfrm flipV="1">
              <a:off x="1864" y="2505"/>
              <a:ext cx="1" cy="6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1" name="Line 29"/>
            <p:cNvSpPr>
              <a:spLocks noChangeShapeType="1"/>
            </p:cNvSpPr>
            <p:nvPr/>
          </p:nvSpPr>
          <p:spPr bwMode="auto">
            <a:xfrm flipV="1">
              <a:off x="1941" y="2510"/>
              <a:ext cx="1" cy="6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2" name="Line 30"/>
            <p:cNvSpPr>
              <a:spLocks noChangeShapeType="1"/>
            </p:cNvSpPr>
            <p:nvPr/>
          </p:nvSpPr>
          <p:spPr bwMode="auto">
            <a:xfrm flipV="1">
              <a:off x="2018" y="2515"/>
              <a:ext cx="2" cy="6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3" name="Line 31"/>
            <p:cNvSpPr>
              <a:spLocks noChangeShapeType="1"/>
            </p:cNvSpPr>
            <p:nvPr/>
          </p:nvSpPr>
          <p:spPr bwMode="auto">
            <a:xfrm flipV="1">
              <a:off x="2094" y="2521"/>
              <a:ext cx="5" cy="6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4" name="Line 32"/>
            <p:cNvSpPr>
              <a:spLocks noChangeShapeType="1"/>
            </p:cNvSpPr>
            <p:nvPr/>
          </p:nvSpPr>
          <p:spPr bwMode="auto">
            <a:xfrm flipV="1">
              <a:off x="2172" y="2526"/>
              <a:ext cx="6" cy="6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 flipV="1">
              <a:off x="2250" y="2531"/>
              <a:ext cx="7" cy="6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 flipV="1">
              <a:off x="2328" y="2537"/>
              <a:ext cx="9" cy="64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7" name="Line 35"/>
            <p:cNvSpPr>
              <a:spLocks noChangeShapeType="1"/>
            </p:cNvSpPr>
            <p:nvPr/>
          </p:nvSpPr>
          <p:spPr bwMode="auto">
            <a:xfrm flipV="1">
              <a:off x="2407" y="2542"/>
              <a:ext cx="10" cy="6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8" name="Line 36"/>
            <p:cNvSpPr>
              <a:spLocks noChangeShapeType="1"/>
            </p:cNvSpPr>
            <p:nvPr/>
          </p:nvSpPr>
          <p:spPr bwMode="auto">
            <a:xfrm flipV="1">
              <a:off x="2486" y="2548"/>
              <a:ext cx="13" cy="6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09" name="Line 37"/>
            <p:cNvSpPr>
              <a:spLocks noChangeShapeType="1"/>
            </p:cNvSpPr>
            <p:nvPr/>
          </p:nvSpPr>
          <p:spPr bwMode="auto">
            <a:xfrm flipV="1">
              <a:off x="2567" y="2554"/>
              <a:ext cx="13" cy="65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0" name="Line 38"/>
            <p:cNvSpPr>
              <a:spLocks noChangeShapeType="1"/>
            </p:cNvSpPr>
            <p:nvPr/>
          </p:nvSpPr>
          <p:spPr bwMode="auto">
            <a:xfrm flipV="1">
              <a:off x="2647" y="2559"/>
              <a:ext cx="16" cy="6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V="1">
              <a:off x="2728" y="2565"/>
              <a:ext cx="17" cy="6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 flipV="1">
              <a:off x="2809" y="2571"/>
              <a:ext cx="19" cy="6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 flipH="1" flipV="1">
              <a:off x="641" y="3078"/>
              <a:ext cx="30" cy="8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 flipH="1" flipV="1">
              <a:off x="1098" y="2847"/>
              <a:ext cx="17" cy="7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 flipH="1" flipV="1">
              <a:off x="1473" y="2658"/>
              <a:ext cx="8" cy="6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6" name="Line 44"/>
            <p:cNvSpPr>
              <a:spLocks noChangeShapeType="1"/>
            </p:cNvSpPr>
            <p:nvPr/>
          </p:nvSpPr>
          <p:spPr bwMode="auto">
            <a:xfrm flipH="1" flipV="1">
              <a:off x="1787" y="2499"/>
              <a:ext cx="1" cy="6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7" name="Freeform 45"/>
            <p:cNvSpPr>
              <a:spLocks/>
            </p:cNvSpPr>
            <p:nvPr/>
          </p:nvSpPr>
          <p:spPr bwMode="auto">
            <a:xfrm>
              <a:off x="671" y="3135"/>
              <a:ext cx="2138" cy="769"/>
            </a:xfrm>
            <a:custGeom>
              <a:avLst/>
              <a:gdLst/>
              <a:ahLst/>
              <a:cxnLst>
                <a:cxn ang="0">
                  <a:pos x="0" y="680"/>
                </a:cxn>
                <a:cxn ang="0">
                  <a:pos x="989" y="0"/>
                </a:cxn>
                <a:cxn ang="0">
                  <a:pos x="1893" y="85"/>
                </a:cxn>
              </a:cxnLst>
              <a:rect l="0" t="0" r="r" b="b"/>
              <a:pathLst>
                <a:path w="1893" h="680">
                  <a:moveTo>
                    <a:pt x="0" y="680"/>
                  </a:moveTo>
                  <a:lnTo>
                    <a:pt x="989" y="0"/>
                  </a:lnTo>
                  <a:lnTo>
                    <a:pt x="1893" y="8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8" name="Freeform 46"/>
            <p:cNvSpPr>
              <a:spLocks/>
            </p:cNvSpPr>
            <p:nvPr/>
          </p:nvSpPr>
          <p:spPr bwMode="auto">
            <a:xfrm>
              <a:off x="665" y="3009"/>
              <a:ext cx="2148" cy="733"/>
            </a:xfrm>
            <a:custGeom>
              <a:avLst/>
              <a:gdLst/>
              <a:ahLst/>
              <a:cxnLst>
                <a:cxn ang="0">
                  <a:pos x="0" y="648"/>
                </a:cxn>
                <a:cxn ang="0">
                  <a:pos x="994" y="0"/>
                </a:cxn>
                <a:cxn ang="0">
                  <a:pos x="1901" y="81"/>
                </a:cxn>
              </a:cxnLst>
              <a:rect l="0" t="0" r="r" b="b"/>
              <a:pathLst>
                <a:path w="1901" h="648">
                  <a:moveTo>
                    <a:pt x="0" y="648"/>
                  </a:moveTo>
                  <a:lnTo>
                    <a:pt x="994" y="0"/>
                  </a:lnTo>
                  <a:lnTo>
                    <a:pt x="1901" y="8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19" name="Freeform 47"/>
            <p:cNvSpPr>
              <a:spLocks/>
            </p:cNvSpPr>
            <p:nvPr/>
          </p:nvSpPr>
          <p:spPr bwMode="auto">
            <a:xfrm>
              <a:off x="659" y="2884"/>
              <a:ext cx="2158" cy="694"/>
            </a:xfrm>
            <a:custGeom>
              <a:avLst/>
              <a:gdLst/>
              <a:ahLst/>
              <a:cxnLst>
                <a:cxn ang="0">
                  <a:pos x="0" y="614"/>
                </a:cxn>
                <a:cxn ang="0">
                  <a:pos x="1000" y="0"/>
                </a:cxn>
                <a:cxn ang="0">
                  <a:pos x="1911" y="76"/>
                </a:cxn>
              </a:cxnLst>
              <a:rect l="0" t="0" r="r" b="b"/>
              <a:pathLst>
                <a:path w="1911" h="614">
                  <a:moveTo>
                    <a:pt x="0" y="614"/>
                  </a:moveTo>
                  <a:lnTo>
                    <a:pt x="1000" y="0"/>
                  </a:lnTo>
                  <a:lnTo>
                    <a:pt x="1911" y="7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0" name="Freeform 48"/>
            <p:cNvSpPr>
              <a:spLocks/>
            </p:cNvSpPr>
            <p:nvPr/>
          </p:nvSpPr>
          <p:spPr bwMode="auto">
            <a:xfrm>
              <a:off x="653" y="2756"/>
              <a:ext cx="2168" cy="657"/>
            </a:xfrm>
            <a:custGeom>
              <a:avLst/>
              <a:gdLst/>
              <a:ahLst/>
              <a:cxnLst>
                <a:cxn ang="0">
                  <a:pos x="0" y="581"/>
                </a:cxn>
                <a:cxn ang="0">
                  <a:pos x="1004" y="0"/>
                </a:cxn>
                <a:cxn ang="0">
                  <a:pos x="1919" y="72"/>
                </a:cxn>
              </a:cxnLst>
              <a:rect l="0" t="0" r="r" b="b"/>
              <a:pathLst>
                <a:path w="1919" h="581">
                  <a:moveTo>
                    <a:pt x="0" y="581"/>
                  </a:moveTo>
                  <a:lnTo>
                    <a:pt x="1004" y="0"/>
                  </a:lnTo>
                  <a:lnTo>
                    <a:pt x="1919" y="7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1" name="Freeform 49"/>
            <p:cNvSpPr>
              <a:spLocks/>
            </p:cNvSpPr>
            <p:nvPr/>
          </p:nvSpPr>
          <p:spPr bwMode="auto">
            <a:xfrm>
              <a:off x="647" y="2628"/>
              <a:ext cx="2177" cy="619"/>
            </a:xfrm>
            <a:custGeom>
              <a:avLst/>
              <a:gdLst/>
              <a:ahLst/>
              <a:cxnLst>
                <a:cxn ang="0">
                  <a:pos x="0" y="547"/>
                </a:cxn>
                <a:cxn ang="0">
                  <a:pos x="1009" y="0"/>
                </a:cxn>
                <a:cxn ang="0">
                  <a:pos x="1927" y="68"/>
                </a:cxn>
              </a:cxnLst>
              <a:rect l="0" t="0" r="r" b="b"/>
              <a:pathLst>
                <a:path w="1927" h="547">
                  <a:moveTo>
                    <a:pt x="0" y="547"/>
                  </a:moveTo>
                  <a:lnTo>
                    <a:pt x="1009" y="0"/>
                  </a:lnTo>
                  <a:lnTo>
                    <a:pt x="1927" y="6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2" name="Freeform 50"/>
            <p:cNvSpPr>
              <a:spLocks/>
            </p:cNvSpPr>
            <p:nvPr/>
          </p:nvSpPr>
          <p:spPr bwMode="auto">
            <a:xfrm>
              <a:off x="641" y="2499"/>
              <a:ext cx="2187" cy="579"/>
            </a:xfrm>
            <a:custGeom>
              <a:avLst/>
              <a:gdLst/>
              <a:ahLst/>
              <a:cxnLst>
                <a:cxn ang="0">
                  <a:pos x="0" y="512"/>
                </a:cxn>
                <a:cxn ang="0">
                  <a:pos x="1015" y="0"/>
                </a:cxn>
                <a:cxn ang="0">
                  <a:pos x="1936" y="63"/>
                </a:cxn>
              </a:cxnLst>
              <a:rect l="0" t="0" r="r" b="b"/>
              <a:pathLst>
                <a:path w="1936" h="512">
                  <a:moveTo>
                    <a:pt x="0" y="512"/>
                  </a:moveTo>
                  <a:lnTo>
                    <a:pt x="1015" y="0"/>
                  </a:lnTo>
                  <a:lnTo>
                    <a:pt x="1936" y="6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3" name="Freeform 51"/>
            <p:cNvSpPr>
              <a:spLocks/>
            </p:cNvSpPr>
            <p:nvPr/>
          </p:nvSpPr>
          <p:spPr bwMode="auto">
            <a:xfrm>
              <a:off x="671" y="3135"/>
              <a:ext cx="2138" cy="938"/>
            </a:xfrm>
            <a:custGeom>
              <a:avLst/>
              <a:gdLst/>
              <a:ahLst/>
              <a:cxnLst>
                <a:cxn ang="0">
                  <a:pos x="2138" y="96"/>
                </a:cxn>
                <a:cxn ang="0">
                  <a:pos x="1306" y="938"/>
                </a:cxn>
                <a:cxn ang="0">
                  <a:pos x="0" y="769"/>
                </a:cxn>
                <a:cxn ang="0">
                  <a:pos x="1117" y="0"/>
                </a:cxn>
                <a:cxn ang="0">
                  <a:pos x="2138" y="96"/>
                </a:cxn>
              </a:cxnLst>
              <a:rect l="0" t="0" r="r" b="b"/>
              <a:pathLst>
                <a:path w="2138" h="938">
                  <a:moveTo>
                    <a:pt x="2138" y="96"/>
                  </a:moveTo>
                  <a:lnTo>
                    <a:pt x="1306" y="938"/>
                  </a:lnTo>
                  <a:lnTo>
                    <a:pt x="0" y="769"/>
                  </a:lnTo>
                  <a:lnTo>
                    <a:pt x="1117" y="0"/>
                  </a:lnTo>
                  <a:lnTo>
                    <a:pt x="2138" y="9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4" name="Freeform 52"/>
            <p:cNvSpPr>
              <a:spLocks/>
            </p:cNvSpPr>
            <p:nvPr/>
          </p:nvSpPr>
          <p:spPr bwMode="auto">
            <a:xfrm>
              <a:off x="641" y="2499"/>
              <a:ext cx="1147" cy="1405"/>
            </a:xfrm>
            <a:custGeom>
              <a:avLst/>
              <a:gdLst/>
              <a:ahLst/>
              <a:cxnLst>
                <a:cxn ang="0">
                  <a:pos x="30" y="1405"/>
                </a:cxn>
                <a:cxn ang="0">
                  <a:pos x="0" y="579"/>
                </a:cxn>
                <a:cxn ang="0">
                  <a:pos x="1146" y="0"/>
                </a:cxn>
                <a:cxn ang="0">
                  <a:pos x="1147" y="636"/>
                </a:cxn>
                <a:cxn ang="0">
                  <a:pos x="30" y="1405"/>
                </a:cxn>
              </a:cxnLst>
              <a:rect l="0" t="0" r="r" b="b"/>
              <a:pathLst>
                <a:path w="1147" h="1405">
                  <a:moveTo>
                    <a:pt x="30" y="1405"/>
                  </a:moveTo>
                  <a:lnTo>
                    <a:pt x="0" y="579"/>
                  </a:lnTo>
                  <a:lnTo>
                    <a:pt x="1146" y="0"/>
                  </a:lnTo>
                  <a:lnTo>
                    <a:pt x="1147" y="636"/>
                  </a:lnTo>
                  <a:lnTo>
                    <a:pt x="30" y="1405"/>
                  </a:lnTo>
                  <a:close/>
                </a:path>
              </a:pathLst>
            </a:custGeom>
            <a:noFill/>
            <a:ln w="793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5" name="Freeform 53"/>
            <p:cNvSpPr>
              <a:spLocks/>
            </p:cNvSpPr>
            <p:nvPr/>
          </p:nvSpPr>
          <p:spPr bwMode="auto">
            <a:xfrm>
              <a:off x="1787" y="2499"/>
              <a:ext cx="1041" cy="732"/>
            </a:xfrm>
            <a:custGeom>
              <a:avLst/>
              <a:gdLst/>
              <a:ahLst/>
              <a:cxnLst>
                <a:cxn ang="0">
                  <a:pos x="1" y="636"/>
                </a:cxn>
                <a:cxn ang="0">
                  <a:pos x="0" y="0"/>
                </a:cxn>
                <a:cxn ang="0">
                  <a:pos x="1041" y="72"/>
                </a:cxn>
                <a:cxn ang="0">
                  <a:pos x="1022" y="732"/>
                </a:cxn>
                <a:cxn ang="0">
                  <a:pos x="1" y="636"/>
                </a:cxn>
              </a:cxnLst>
              <a:rect l="0" t="0" r="r" b="b"/>
              <a:pathLst>
                <a:path w="1041" h="732">
                  <a:moveTo>
                    <a:pt x="1" y="636"/>
                  </a:moveTo>
                  <a:lnTo>
                    <a:pt x="0" y="0"/>
                  </a:lnTo>
                  <a:lnTo>
                    <a:pt x="1041" y="72"/>
                  </a:lnTo>
                  <a:lnTo>
                    <a:pt x="1022" y="732"/>
                  </a:lnTo>
                  <a:lnTo>
                    <a:pt x="1" y="636"/>
                  </a:lnTo>
                  <a:close/>
                </a:path>
              </a:pathLst>
            </a:custGeom>
            <a:noFill/>
            <a:ln w="7938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6" name="Line 54"/>
            <p:cNvSpPr>
              <a:spLocks noChangeShapeType="1"/>
            </p:cNvSpPr>
            <p:nvPr/>
          </p:nvSpPr>
          <p:spPr bwMode="auto">
            <a:xfrm>
              <a:off x="671" y="3904"/>
              <a:ext cx="1306" cy="1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>
              <a:off x="671" y="3904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>
              <a:off x="766" y="3916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29" name="Line 57"/>
            <p:cNvSpPr>
              <a:spLocks noChangeShapeType="1"/>
            </p:cNvSpPr>
            <p:nvPr/>
          </p:nvSpPr>
          <p:spPr bwMode="auto">
            <a:xfrm>
              <a:off x="863" y="3929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auto">
            <a:xfrm>
              <a:off x="960" y="3941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1" name="Line 59"/>
            <p:cNvSpPr>
              <a:spLocks noChangeShapeType="1"/>
            </p:cNvSpPr>
            <p:nvPr/>
          </p:nvSpPr>
          <p:spPr bwMode="auto">
            <a:xfrm>
              <a:off x="1058" y="3954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2" name="Line 60"/>
            <p:cNvSpPr>
              <a:spLocks noChangeShapeType="1"/>
            </p:cNvSpPr>
            <p:nvPr/>
          </p:nvSpPr>
          <p:spPr bwMode="auto">
            <a:xfrm>
              <a:off x="1157" y="3966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3" name="Line 61"/>
            <p:cNvSpPr>
              <a:spLocks noChangeShapeType="1"/>
            </p:cNvSpPr>
            <p:nvPr/>
          </p:nvSpPr>
          <p:spPr bwMode="auto">
            <a:xfrm>
              <a:off x="1257" y="3980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4" name="Line 62"/>
            <p:cNvSpPr>
              <a:spLocks noChangeShapeType="1"/>
            </p:cNvSpPr>
            <p:nvPr/>
          </p:nvSpPr>
          <p:spPr bwMode="auto">
            <a:xfrm>
              <a:off x="1357" y="3992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5" name="Line 63"/>
            <p:cNvSpPr>
              <a:spLocks noChangeShapeType="1"/>
            </p:cNvSpPr>
            <p:nvPr/>
          </p:nvSpPr>
          <p:spPr bwMode="auto">
            <a:xfrm>
              <a:off x="1458" y="4006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6" name="Line 64"/>
            <p:cNvSpPr>
              <a:spLocks noChangeShapeType="1"/>
            </p:cNvSpPr>
            <p:nvPr/>
          </p:nvSpPr>
          <p:spPr bwMode="auto">
            <a:xfrm>
              <a:off x="1560" y="4018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7" name="Line 65"/>
            <p:cNvSpPr>
              <a:spLocks noChangeShapeType="1"/>
            </p:cNvSpPr>
            <p:nvPr/>
          </p:nvSpPr>
          <p:spPr bwMode="auto">
            <a:xfrm>
              <a:off x="1663" y="4032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>
              <a:off x="1767" y="4045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>
              <a:off x="1872" y="4059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40" name="Line 68"/>
            <p:cNvSpPr>
              <a:spLocks noChangeShapeType="1"/>
            </p:cNvSpPr>
            <p:nvPr/>
          </p:nvSpPr>
          <p:spPr bwMode="auto">
            <a:xfrm>
              <a:off x="1977" y="4073"/>
              <a:ext cx="1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41" name="Rectangle 69"/>
            <p:cNvSpPr>
              <a:spLocks noChangeArrowheads="1"/>
            </p:cNvSpPr>
            <p:nvPr/>
          </p:nvSpPr>
          <p:spPr bwMode="auto">
            <a:xfrm rot="16200000">
              <a:off x="575" y="4038"/>
              <a:ext cx="292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Rizières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2" name="Rectangle 70"/>
            <p:cNvSpPr>
              <a:spLocks noChangeArrowheads="1"/>
            </p:cNvSpPr>
            <p:nvPr/>
          </p:nvSpPr>
          <p:spPr bwMode="auto">
            <a:xfrm rot="16200000">
              <a:off x="694" y="4020"/>
              <a:ext cx="246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Tanety</a:t>
              </a:r>
              <a:endPara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3" name="Rectangle 71"/>
            <p:cNvSpPr>
              <a:spLocks noChangeArrowheads="1"/>
            </p:cNvSpPr>
            <p:nvPr/>
          </p:nvSpPr>
          <p:spPr bwMode="auto">
            <a:xfrm rot="16200000">
              <a:off x="722" y="4074"/>
              <a:ext cx="384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Eau </a:t>
              </a: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irrigation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 rot="16200000">
              <a:off x="791" y="4128"/>
              <a:ext cx="440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Technologie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5" name="Rectangle 73"/>
            <p:cNvSpPr>
              <a:spLocks noChangeArrowheads="1"/>
            </p:cNvSpPr>
            <p:nvPr/>
          </p:nvSpPr>
          <p:spPr bwMode="auto">
            <a:xfrm rot="16200000">
              <a:off x="919" y="4158"/>
              <a:ext cx="380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Semences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6" name="Rectangle 74"/>
            <p:cNvSpPr>
              <a:spLocks noChangeArrowheads="1"/>
            </p:cNvSpPr>
            <p:nvPr/>
          </p:nvSpPr>
          <p:spPr bwMode="auto">
            <a:xfrm rot="16200000">
              <a:off x="1039" y="4080"/>
              <a:ext cx="291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Fumier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7" name="Rectangle 75"/>
            <p:cNvSpPr>
              <a:spLocks noChangeArrowheads="1"/>
            </p:cNvSpPr>
            <p:nvPr/>
          </p:nvSpPr>
          <p:spPr bwMode="auto">
            <a:xfrm rot="16200000">
              <a:off x="1178" y="4132"/>
              <a:ext cx="261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Engrais</a:t>
              </a:r>
              <a:endParaRPr kumimoji="0" lang="fr-F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8" name="Rectangle 76"/>
            <p:cNvSpPr>
              <a:spLocks noChangeArrowheads="1"/>
            </p:cNvSpPr>
            <p:nvPr/>
          </p:nvSpPr>
          <p:spPr bwMode="auto">
            <a:xfrm rot="16200000">
              <a:off x="1226" y="4123"/>
              <a:ext cx="367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Pesticides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9" name="Rectangle 77"/>
            <p:cNvSpPr>
              <a:spLocks noChangeArrowheads="1"/>
            </p:cNvSpPr>
            <p:nvPr/>
          </p:nvSpPr>
          <p:spPr bwMode="auto">
            <a:xfrm rot="16200000">
              <a:off x="1323" y="4162"/>
              <a:ext cx="37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 </a:t>
              </a:r>
              <a:r>
                <a:rPr kumimoji="0" lang="fr-FR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Familiale</a:t>
              </a:r>
              <a:endParaRPr kumimoji="0" lang="fr-F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0" name="Rectangle 78"/>
            <p:cNvSpPr>
              <a:spLocks noChangeArrowheads="1"/>
            </p:cNvSpPr>
            <p:nvPr/>
          </p:nvSpPr>
          <p:spPr bwMode="auto">
            <a:xfrm rot="16200000">
              <a:off x="1398" y="4176"/>
              <a:ext cx="431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 Entraide</a:t>
              </a:r>
              <a:endParaRPr kumimoji="0" lang="fr-FR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1" name="Rectangle 79"/>
            <p:cNvSpPr>
              <a:spLocks noChangeArrowheads="1"/>
            </p:cNvSpPr>
            <p:nvPr/>
          </p:nvSpPr>
          <p:spPr bwMode="auto">
            <a:xfrm rot="16200000">
              <a:off x="1563" y="4196"/>
              <a:ext cx="309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 </a:t>
              </a:r>
              <a:r>
                <a:rPr kumimoji="0" lang="fr-FR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Salaire</a:t>
              </a:r>
              <a:endParaRPr kumimoji="0" lang="fr-F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2" name="Rectangle 80"/>
            <p:cNvSpPr>
              <a:spLocks noChangeArrowheads="1"/>
            </p:cNvSpPr>
            <p:nvPr/>
          </p:nvSpPr>
          <p:spPr bwMode="auto">
            <a:xfrm rot="16200000">
              <a:off x="1654" y="4184"/>
              <a:ext cx="334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Matériels </a:t>
              </a:r>
              <a:endParaRPr kumimoji="0" lang="fr-F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3" name="Rectangle 81"/>
            <p:cNvSpPr>
              <a:spLocks noChangeArrowheads="1"/>
            </p:cNvSpPr>
            <p:nvPr/>
          </p:nvSpPr>
          <p:spPr bwMode="auto">
            <a:xfrm rot="16200000">
              <a:off x="1807" y="4189"/>
              <a:ext cx="237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Argent</a:t>
              </a:r>
              <a:endPara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4" name="Line 82"/>
            <p:cNvSpPr>
              <a:spLocks noChangeShapeType="1"/>
            </p:cNvSpPr>
            <p:nvPr/>
          </p:nvSpPr>
          <p:spPr bwMode="auto">
            <a:xfrm flipH="1">
              <a:off x="1977" y="3231"/>
              <a:ext cx="832" cy="8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55" name="Line 83"/>
            <p:cNvSpPr>
              <a:spLocks noChangeShapeType="1"/>
            </p:cNvSpPr>
            <p:nvPr/>
          </p:nvSpPr>
          <p:spPr bwMode="auto">
            <a:xfrm>
              <a:off x="1977" y="4073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56" name="Line 84"/>
            <p:cNvSpPr>
              <a:spLocks noChangeShapeType="1"/>
            </p:cNvSpPr>
            <p:nvPr/>
          </p:nvSpPr>
          <p:spPr bwMode="auto">
            <a:xfrm>
              <a:off x="2310" y="3735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>
              <a:off x="2584" y="3460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>
              <a:off x="2809" y="3231"/>
              <a:ext cx="2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59" name="Rectangle 87"/>
            <p:cNvSpPr>
              <a:spLocks noChangeArrowheads="1"/>
            </p:cNvSpPr>
            <p:nvPr/>
          </p:nvSpPr>
          <p:spPr bwMode="auto">
            <a:xfrm>
              <a:off x="2227" y="3867"/>
              <a:ext cx="426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R="0" lvl="0" indent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2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FEMME</a:t>
              </a:r>
            </a:p>
          </p:txBody>
        </p:sp>
        <p:sp>
          <p:nvSpPr>
            <p:cNvPr id="3160" name="Rectangle 88"/>
            <p:cNvSpPr>
              <a:spLocks noChangeArrowheads="1"/>
            </p:cNvSpPr>
            <p:nvPr/>
          </p:nvSpPr>
          <p:spPr bwMode="auto">
            <a:xfrm>
              <a:off x="2527" y="3562"/>
              <a:ext cx="444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HOMME</a:t>
              </a:r>
            </a:p>
          </p:txBody>
        </p:sp>
        <p:sp>
          <p:nvSpPr>
            <p:cNvPr id="3161" name="Rectangle 89"/>
            <p:cNvSpPr>
              <a:spLocks noChangeArrowheads="1"/>
            </p:cNvSpPr>
            <p:nvPr/>
          </p:nvSpPr>
          <p:spPr bwMode="auto">
            <a:xfrm>
              <a:off x="2774" y="3311"/>
              <a:ext cx="378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MIXTE</a:t>
              </a:r>
              <a:endPara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2" name="Freeform 90"/>
            <p:cNvSpPr>
              <a:spLocks/>
            </p:cNvSpPr>
            <p:nvPr/>
          </p:nvSpPr>
          <p:spPr bwMode="auto">
            <a:xfrm>
              <a:off x="1659" y="2832"/>
              <a:ext cx="54" cy="426"/>
            </a:xfrm>
            <a:custGeom>
              <a:avLst/>
              <a:gdLst/>
              <a:ahLst/>
              <a:cxnLst>
                <a:cxn ang="0">
                  <a:pos x="3" y="426"/>
                </a:cxn>
                <a:cxn ang="0">
                  <a:pos x="0" y="29"/>
                </a:cxn>
                <a:cxn ang="0">
                  <a:pos x="51" y="0"/>
                </a:cxn>
                <a:cxn ang="0">
                  <a:pos x="54" y="391"/>
                </a:cxn>
                <a:cxn ang="0">
                  <a:pos x="3" y="426"/>
                </a:cxn>
              </a:cxnLst>
              <a:rect l="0" t="0" r="r" b="b"/>
              <a:pathLst>
                <a:path w="54" h="426">
                  <a:moveTo>
                    <a:pt x="3" y="426"/>
                  </a:moveTo>
                  <a:lnTo>
                    <a:pt x="0" y="29"/>
                  </a:lnTo>
                  <a:lnTo>
                    <a:pt x="51" y="0"/>
                  </a:lnTo>
                  <a:lnTo>
                    <a:pt x="54" y="391"/>
                  </a:lnTo>
                  <a:lnTo>
                    <a:pt x="3" y="426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3" name="Freeform 91"/>
            <p:cNvSpPr>
              <a:spLocks/>
            </p:cNvSpPr>
            <p:nvPr/>
          </p:nvSpPr>
          <p:spPr bwMode="auto">
            <a:xfrm>
              <a:off x="1646" y="2860"/>
              <a:ext cx="16" cy="398"/>
            </a:xfrm>
            <a:custGeom>
              <a:avLst/>
              <a:gdLst/>
              <a:ahLst/>
              <a:cxnLst>
                <a:cxn ang="0">
                  <a:pos x="2" y="397"/>
                </a:cxn>
                <a:cxn ang="0">
                  <a:pos x="0" y="0"/>
                </a:cxn>
                <a:cxn ang="0">
                  <a:pos x="13" y="1"/>
                </a:cxn>
                <a:cxn ang="0">
                  <a:pos x="16" y="398"/>
                </a:cxn>
                <a:cxn ang="0">
                  <a:pos x="2" y="397"/>
                </a:cxn>
              </a:cxnLst>
              <a:rect l="0" t="0" r="r" b="b"/>
              <a:pathLst>
                <a:path w="16" h="398">
                  <a:moveTo>
                    <a:pt x="2" y="397"/>
                  </a:moveTo>
                  <a:lnTo>
                    <a:pt x="0" y="0"/>
                  </a:lnTo>
                  <a:lnTo>
                    <a:pt x="13" y="1"/>
                  </a:lnTo>
                  <a:lnTo>
                    <a:pt x="16" y="398"/>
                  </a:lnTo>
                  <a:lnTo>
                    <a:pt x="2" y="39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4" name="Freeform 92"/>
            <p:cNvSpPr>
              <a:spLocks/>
            </p:cNvSpPr>
            <p:nvPr/>
          </p:nvSpPr>
          <p:spPr bwMode="auto">
            <a:xfrm>
              <a:off x="1646" y="2831"/>
              <a:ext cx="64" cy="30"/>
            </a:xfrm>
            <a:custGeom>
              <a:avLst/>
              <a:gdLst/>
              <a:ahLst/>
              <a:cxnLst>
                <a:cxn ang="0">
                  <a:pos x="13" y="30"/>
                </a:cxn>
                <a:cxn ang="0">
                  <a:pos x="64" y="1"/>
                </a:cxn>
                <a:cxn ang="0">
                  <a:pos x="52" y="0"/>
                </a:cxn>
                <a:cxn ang="0">
                  <a:pos x="0" y="29"/>
                </a:cxn>
                <a:cxn ang="0">
                  <a:pos x="13" y="30"/>
                </a:cxn>
              </a:cxnLst>
              <a:rect l="0" t="0" r="r" b="b"/>
              <a:pathLst>
                <a:path w="64" h="30">
                  <a:moveTo>
                    <a:pt x="13" y="30"/>
                  </a:moveTo>
                  <a:lnTo>
                    <a:pt x="64" y="1"/>
                  </a:lnTo>
                  <a:lnTo>
                    <a:pt x="52" y="0"/>
                  </a:lnTo>
                  <a:lnTo>
                    <a:pt x="0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5" name="Freeform 93"/>
            <p:cNvSpPr>
              <a:spLocks/>
            </p:cNvSpPr>
            <p:nvPr/>
          </p:nvSpPr>
          <p:spPr bwMode="auto">
            <a:xfrm>
              <a:off x="1739" y="2705"/>
              <a:ext cx="52" cy="561"/>
            </a:xfrm>
            <a:custGeom>
              <a:avLst/>
              <a:gdLst/>
              <a:ahLst/>
              <a:cxnLst>
                <a:cxn ang="0">
                  <a:pos x="2" y="561"/>
                </a:cxn>
                <a:cxn ang="0">
                  <a:pos x="0" y="28"/>
                </a:cxn>
                <a:cxn ang="0">
                  <a:pos x="50" y="0"/>
                </a:cxn>
                <a:cxn ang="0">
                  <a:pos x="52" y="526"/>
                </a:cxn>
                <a:cxn ang="0">
                  <a:pos x="2" y="561"/>
                </a:cxn>
              </a:cxnLst>
              <a:rect l="0" t="0" r="r" b="b"/>
              <a:pathLst>
                <a:path w="52" h="561">
                  <a:moveTo>
                    <a:pt x="2" y="561"/>
                  </a:moveTo>
                  <a:lnTo>
                    <a:pt x="0" y="28"/>
                  </a:lnTo>
                  <a:lnTo>
                    <a:pt x="50" y="0"/>
                  </a:lnTo>
                  <a:lnTo>
                    <a:pt x="52" y="526"/>
                  </a:lnTo>
                  <a:lnTo>
                    <a:pt x="2" y="561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6" name="Freeform 94"/>
            <p:cNvSpPr>
              <a:spLocks/>
            </p:cNvSpPr>
            <p:nvPr/>
          </p:nvSpPr>
          <p:spPr bwMode="auto">
            <a:xfrm>
              <a:off x="1726" y="2732"/>
              <a:ext cx="15" cy="534"/>
            </a:xfrm>
            <a:custGeom>
              <a:avLst/>
              <a:gdLst/>
              <a:ahLst/>
              <a:cxnLst>
                <a:cxn ang="0">
                  <a:pos x="1" y="533"/>
                </a:cxn>
                <a:cxn ang="0">
                  <a:pos x="0" y="0"/>
                </a:cxn>
                <a:cxn ang="0">
                  <a:pos x="13" y="1"/>
                </a:cxn>
                <a:cxn ang="0">
                  <a:pos x="15" y="534"/>
                </a:cxn>
                <a:cxn ang="0">
                  <a:pos x="1" y="533"/>
                </a:cxn>
              </a:cxnLst>
              <a:rect l="0" t="0" r="r" b="b"/>
              <a:pathLst>
                <a:path w="15" h="534">
                  <a:moveTo>
                    <a:pt x="1" y="533"/>
                  </a:moveTo>
                  <a:lnTo>
                    <a:pt x="0" y="0"/>
                  </a:lnTo>
                  <a:lnTo>
                    <a:pt x="13" y="1"/>
                  </a:lnTo>
                  <a:lnTo>
                    <a:pt x="15" y="534"/>
                  </a:lnTo>
                  <a:lnTo>
                    <a:pt x="1" y="533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7" name="Freeform 95"/>
            <p:cNvSpPr>
              <a:spLocks/>
            </p:cNvSpPr>
            <p:nvPr/>
          </p:nvSpPr>
          <p:spPr bwMode="auto">
            <a:xfrm>
              <a:off x="1726" y="2704"/>
              <a:ext cx="63" cy="29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63" y="1"/>
                </a:cxn>
                <a:cxn ang="0">
                  <a:pos x="50" y="0"/>
                </a:cxn>
                <a:cxn ang="0">
                  <a:pos x="0" y="28"/>
                </a:cxn>
                <a:cxn ang="0">
                  <a:pos x="13" y="29"/>
                </a:cxn>
              </a:cxnLst>
              <a:rect l="0" t="0" r="r" b="b"/>
              <a:pathLst>
                <a:path w="63" h="29">
                  <a:moveTo>
                    <a:pt x="13" y="29"/>
                  </a:moveTo>
                  <a:lnTo>
                    <a:pt x="63" y="1"/>
                  </a:lnTo>
                  <a:lnTo>
                    <a:pt x="50" y="0"/>
                  </a:lnTo>
                  <a:lnTo>
                    <a:pt x="0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8" name="Freeform 96"/>
            <p:cNvSpPr>
              <a:spLocks/>
            </p:cNvSpPr>
            <p:nvPr/>
          </p:nvSpPr>
          <p:spPr bwMode="auto">
            <a:xfrm>
              <a:off x="1820" y="2844"/>
              <a:ext cx="50" cy="430"/>
            </a:xfrm>
            <a:custGeom>
              <a:avLst/>
              <a:gdLst/>
              <a:ahLst/>
              <a:cxnLst>
                <a:cxn ang="0">
                  <a:pos x="1" y="430"/>
                </a:cxn>
                <a:cxn ang="0">
                  <a:pos x="0" y="31"/>
                </a:cxn>
                <a:cxn ang="0">
                  <a:pos x="50" y="0"/>
                </a:cxn>
                <a:cxn ang="0">
                  <a:pos x="50" y="395"/>
                </a:cxn>
                <a:cxn ang="0">
                  <a:pos x="1" y="430"/>
                </a:cxn>
              </a:cxnLst>
              <a:rect l="0" t="0" r="r" b="b"/>
              <a:pathLst>
                <a:path w="50" h="430">
                  <a:moveTo>
                    <a:pt x="1" y="430"/>
                  </a:moveTo>
                  <a:lnTo>
                    <a:pt x="0" y="31"/>
                  </a:lnTo>
                  <a:lnTo>
                    <a:pt x="50" y="0"/>
                  </a:lnTo>
                  <a:lnTo>
                    <a:pt x="50" y="395"/>
                  </a:lnTo>
                  <a:lnTo>
                    <a:pt x="1" y="430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69" name="Freeform 97"/>
            <p:cNvSpPr>
              <a:spLocks/>
            </p:cNvSpPr>
            <p:nvPr/>
          </p:nvSpPr>
          <p:spPr bwMode="auto">
            <a:xfrm>
              <a:off x="1806" y="2874"/>
              <a:ext cx="15" cy="400"/>
            </a:xfrm>
            <a:custGeom>
              <a:avLst/>
              <a:gdLst/>
              <a:ahLst/>
              <a:cxnLst>
                <a:cxn ang="0">
                  <a:pos x="1" y="399"/>
                </a:cxn>
                <a:cxn ang="0">
                  <a:pos x="0" y="0"/>
                </a:cxn>
                <a:cxn ang="0">
                  <a:pos x="14" y="1"/>
                </a:cxn>
                <a:cxn ang="0">
                  <a:pos x="15" y="400"/>
                </a:cxn>
                <a:cxn ang="0">
                  <a:pos x="1" y="399"/>
                </a:cxn>
              </a:cxnLst>
              <a:rect l="0" t="0" r="r" b="b"/>
              <a:pathLst>
                <a:path w="15" h="400">
                  <a:moveTo>
                    <a:pt x="1" y="399"/>
                  </a:moveTo>
                  <a:lnTo>
                    <a:pt x="0" y="0"/>
                  </a:lnTo>
                  <a:lnTo>
                    <a:pt x="14" y="1"/>
                  </a:lnTo>
                  <a:lnTo>
                    <a:pt x="15" y="400"/>
                  </a:lnTo>
                  <a:lnTo>
                    <a:pt x="1" y="399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0" name="Freeform 98"/>
            <p:cNvSpPr>
              <a:spLocks/>
            </p:cNvSpPr>
            <p:nvPr/>
          </p:nvSpPr>
          <p:spPr bwMode="auto">
            <a:xfrm>
              <a:off x="1806" y="2843"/>
              <a:ext cx="64" cy="32"/>
            </a:xfrm>
            <a:custGeom>
              <a:avLst/>
              <a:gdLst/>
              <a:ahLst/>
              <a:cxnLst>
                <a:cxn ang="0">
                  <a:pos x="14" y="32"/>
                </a:cxn>
                <a:cxn ang="0">
                  <a:pos x="64" y="1"/>
                </a:cxn>
                <a:cxn ang="0">
                  <a:pos x="50" y="0"/>
                </a:cxn>
                <a:cxn ang="0">
                  <a:pos x="0" y="31"/>
                </a:cxn>
                <a:cxn ang="0">
                  <a:pos x="14" y="32"/>
                </a:cxn>
              </a:cxnLst>
              <a:rect l="0" t="0" r="r" b="b"/>
              <a:pathLst>
                <a:path w="64" h="32">
                  <a:moveTo>
                    <a:pt x="14" y="32"/>
                  </a:moveTo>
                  <a:lnTo>
                    <a:pt x="64" y="1"/>
                  </a:lnTo>
                  <a:lnTo>
                    <a:pt x="50" y="0"/>
                  </a:lnTo>
                  <a:lnTo>
                    <a:pt x="0" y="31"/>
                  </a:lnTo>
                  <a:lnTo>
                    <a:pt x="14" y="32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1" name="Freeform 99"/>
            <p:cNvSpPr>
              <a:spLocks/>
            </p:cNvSpPr>
            <p:nvPr/>
          </p:nvSpPr>
          <p:spPr bwMode="auto">
            <a:xfrm>
              <a:off x="1888" y="3245"/>
              <a:ext cx="61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61" y="1"/>
                </a:cxn>
                <a:cxn ang="0">
                  <a:pos x="47" y="0"/>
                </a:cxn>
                <a:cxn ang="0">
                  <a:pos x="0" y="36"/>
                </a:cxn>
                <a:cxn ang="0">
                  <a:pos x="13" y="37"/>
                </a:cxn>
              </a:cxnLst>
              <a:rect l="0" t="0" r="r" b="b"/>
              <a:pathLst>
                <a:path w="61" h="37">
                  <a:moveTo>
                    <a:pt x="13" y="37"/>
                  </a:moveTo>
                  <a:lnTo>
                    <a:pt x="61" y="1"/>
                  </a:lnTo>
                  <a:lnTo>
                    <a:pt x="47" y="0"/>
                  </a:lnTo>
                  <a:lnTo>
                    <a:pt x="0" y="36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2" name="Freeform 100"/>
            <p:cNvSpPr>
              <a:spLocks/>
            </p:cNvSpPr>
            <p:nvPr/>
          </p:nvSpPr>
          <p:spPr bwMode="auto">
            <a:xfrm>
              <a:off x="1981" y="2723"/>
              <a:ext cx="50" cy="567"/>
            </a:xfrm>
            <a:custGeom>
              <a:avLst/>
              <a:gdLst/>
              <a:ahLst/>
              <a:cxnLst>
                <a:cxn ang="0">
                  <a:pos x="0" y="567"/>
                </a:cxn>
                <a:cxn ang="0">
                  <a:pos x="3" y="30"/>
                </a:cxn>
                <a:cxn ang="0">
                  <a:pos x="50" y="0"/>
                </a:cxn>
                <a:cxn ang="0">
                  <a:pos x="48" y="531"/>
                </a:cxn>
                <a:cxn ang="0">
                  <a:pos x="0" y="567"/>
                </a:cxn>
              </a:cxnLst>
              <a:rect l="0" t="0" r="r" b="b"/>
              <a:pathLst>
                <a:path w="50" h="567">
                  <a:moveTo>
                    <a:pt x="0" y="567"/>
                  </a:moveTo>
                  <a:lnTo>
                    <a:pt x="3" y="30"/>
                  </a:lnTo>
                  <a:lnTo>
                    <a:pt x="50" y="0"/>
                  </a:lnTo>
                  <a:lnTo>
                    <a:pt x="48" y="531"/>
                  </a:lnTo>
                  <a:lnTo>
                    <a:pt x="0" y="567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3" name="Freeform 101"/>
            <p:cNvSpPr>
              <a:spLocks/>
            </p:cNvSpPr>
            <p:nvPr/>
          </p:nvSpPr>
          <p:spPr bwMode="auto">
            <a:xfrm>
              <a:off x="1968" y="2752"/>
              <a:ext cx="16" cy="538"/>
            </a:xfrm>
            <a:custGeom>
              <a:avLst/>
              <a:gdLst/>
              <a:ahLst/>
              <a:cxnLst>
                <a:cxn ang="0">
                  <a:pos x="0" y="537"/>
                </a:cxn>
                <a:cxn ang="0">
                  <a:pos x="2" y="0"/>
                </a:cxn>
                <a:cxn ang="0">
                  <a:pos x="16" y="1"/>
                </a:cxn>
                <a:cxn ang="0">
                  <a:pos x="13" y="538"/>
                </a:cxn>
                <a:cxn ang="0">
                  <a:pos x="0" y="537"/>
                </a:cxn>
              </a:cxnLst>
              <a:rect l="0" t="0" r="r" b="b"/>
              <a:pathLst>
                <a:path w="16" h="538">
                  <a:moveTo>
                    <a:pt x="0" y="537"/>
                  </a:moveTo>
                  <a:lnTo>
                    <a:pt x="2" y="0"/>
                  </a:lnTo>
                  <a:lnTo>
                    <a:pt x="16" y="1"/>
                  </a:lnTo>
                  <a:lnTo>
                    <a:pt x="13" y="538"/>
                  </a:lnTo>
                  <a:lnTo>
                    <a:pt x="0" y="53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4" name="Freeform 102"/>
            <p:cNvSpPr>
              <a:spLocks/>
            </p:cNvSpPr>
            <p:nvPr/>
          </p:nvSpPr>
          <p:spPr bwMode="auto">
            <a:xfrm>
              <a:off x="1970" y="2722"/>
              <a:ext cx="61" cy="31"/>
            </a:xfrm>
            <a:custGeom>
              <a:avLst/>
              <a:gdLst/>
              <a:ahLst/>
              <a:cxnLst>
                <a:cxn ang="0">
                  <a:pos x="14" y="31"/>
                </a:cxn>
                <a:cxn ang="0">
                  <a:pos x="61" y="1"/>
                </a:cxn>
                <a:cxn ang="0">
                  <a:pos x="48" y="0"/>
                </a:cxn>
                <a:cxn ang="0">
                  <a:pos x="0" y="30"/>
                </a:cxn>
                <a:cxn ang="0">
                  <a:pos x="14" y="31"/>
                </a:cxn>
              </a:cxnLst>
              <a:rect l="0" t="0" r="r" b="b"/>
              <a:pathLst>
                <a:path w="61" h="31">
                  <a:moveTo>
                    <a:pt x="14" y="31"/>
                  </a:moveTo>
                  <a:lnTo>
                    <a:pt x="61" y="1"/>
                  </a:lnTo>
                  <a:lnTo>
                    <a:pt x="48" y="0"/>
                  </a:lnTo>
                  <a:lnTo>
                    <a:pt x="0" y="30"/>
                  </a:lnTo>
                  <a:lnTo>
                    <a:pt x="14" y="31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5" name="Freeform 103"/>
            <p:cNvSpPr>
              <a:spLocks/>
            </p:cNvSpPr>
            <p:nvPr/>
          </p:nvSpPr>
          <p:spPr bwMode="auto">
            <a:xfrm>
              <a:off x="2063" y="2865"/>
              <a:ext cx="48" cy="433"/>
            </a:xfrm>
            <a:custGeom>
              <a:avLst/>
              <a:gdLst/>
              <a:ahLst/>
              <a:cxnLst>
                <a:cxn ang="0">
                  <a:pos x="0" y="433"/>
                </a:cxn>
                <a:cxn ang="0">
                  <a:pos x="2" y="30"/>
                </a:cxn>
                <a:cxn ang="0">
                  <a:pos x="48" y="0"/>
                </a:cxn>
                <a:cxn ang="0">
                  <a:pos x="46" y="397"/>
                </a:cxn>
                <a:cxn ang="0">
                  <a:pos x="0" y="433"/>
                </a:cxn>
              </a:cxnLst>
              <a:rect l="0" t="0" r="r" b="b"/>
              <a:pathLst>
                <a:path w="48" h="433">
                  <a:moveTo>
                    <a:pt x="0" y="433"/>
                  </a:moveTo>
                  <a:lnTo>
                    <a:pt x="2" y="30"/>
                  </a:lnTo>
                  <a:lnTo>
                    <a:pt x="48" y="0"/>
                  </a:lnTo>
                  <a:lnTo>
                    <a:pt x="46" y="397"/>
                  </a:lnTo>
                  <a:lnTo>
                    <a:pt x="0" y="433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6" name="Freeform 104"/>
            <p:cNvSpPr>
              <a:spLocks/>
            </p:cNvSpPr>
            <p:nvPr/>
          </p:nvSpPr>
          <p:spPr bwMode="auto">
            <a:xfrm>
              <a:off x="2049" y="2894"/>
              <a:ext cx="16" cy="404"/>
            </a:xfrm>
            <a:custGeom>
              <a:avLst/>
              <a:gdLst/>
              <a:ahLst/>
              <a:cxnLst>
                <a:cxn ang="0">
                  <a:pos x="0" y="403"/>
                </a:cxn>
                <a:cxn ang="0">
                  <a:pos x="2" y="0"/>
                </a:cxn>
                <a:cxn ang="0">
                  <a:pos x="16" y="1"/>
                </a:cxn>
                <a:cxn ang="0">
                  <a:pos x="14" y="404"/>
                </a:cxn>
                <a:cxn ang="0">
                  <a:pos x="0" y="403"/>
                </a:cxn>
              </a:cxnLst>
              <a:rect l="0" t="0" r="r" b="b"/>
              <a:pathLst>
                <a:path w="16" h="404">
                  <a:moveTo>
                    <a:pt x="0" y="403"/>
                  </a:moveTo>
                  <a:lnTo>
                    <a:pt x="2" y="0"/>
                  </a:lnTo>
                  <a:lnTo>
                    <a:pt x="16" y="1"/>
                  </a:lnTo>
                  <a:lnTo>
                    <a:pt x="14" y="404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7" name="Freeform 105"/>
            <p:cNvSpPr>
              <a:spLocks/>
            </p:cNvSpPr>
            <p:nvPr/>
          </p:nvSpPr>
          <p:spPr bwMode="auto">
            <a:xfrm>
              <a:off x="2051" y="2864"/>
              <a:ext cx="60" cy="31"/>
            </a:xfrm>
            <a:custGeom>
              <a:avLst/>
              <a:gdLst/>
              <a:ahLst/>
              <a:cxnLst>
                <a:cxn ang="0">
                  <a:pos x="14" y="31"/>
                </a:cxn>
                <a:cxn ang="0">
                  <a:pos x="60" y="1"/>
                </a:cxn>
                <a:cxn ang="0">
                  <a:pos x="47" y="0"/>
                </a:cxn>
                <a:cxn ang="0">
                  <a:pos x="0" y="30"/>
                </a:cxn>
                <a:cxn ang="0">
                  <a:pos x="14" y="31"/>
                </a:cxn>
              </a:cxnLst>
              <a:rect l="0" t="0" r="r" b="b"/>
              <a:pathLst>
                <a:path w="60" h="31">
                  <a:moveTo>
                    <a:pt x="14" y="31"/>
                  </a:moveTo>
                  <a:lnTo>
                    <a:pt x="60" y="1"/>
                  </a:lnTo>
                  <a:lnTo>
                    <a:pt x="47" y="0"/>
                  </a:lnTo>
                  <a:lnTo>
                    <a:pt x="0" y="30"/>
                  </a:lnTo>
                  <a:lnTo>
                    <a:pt x="14" y="31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8" name="Freeform 106"/>
            <p:cNvSpPr>
              <a:spLocks/>
            </p:cNvSpPr>
            <p:nvPr/>
          </p:nvSpPr>
          <p:spPr bwMode="auto">
            <a:xfrm>
              <a:off x="2145" y="3005"/>
              <a:ext cx="47" cy="302"/>
            </a:xfrm>
            <a:custGeom>
              <a:avLst/>
              <a:gdLst/>
              <a:ahLst/>
              <a:cxnLst>
                <a:cxn ang="0">
                  <a:pos x="0" y="302"/>
                </a:cxn>
                <a:cxn ang="0">
                  <a:pos x="2" y="33"/>
                </a:cxn>
                <a:cxn ang="0">
                  <a:pos x="47" y="0"/>
                </a:cxn>
                <a:cxn ang="0">
                  <a:pos x="44" y="265"/>
                </a:cxn>
                <a:cxn ang="0">
                  <a:pos x="0" y="302"/>
                </a:cxn>
              </a:cxnLst>
              <a:rect l="0" t="0" r="r" b="b"/>
              <a:pathLst>
                <a:path w="47" h="302">
                  <a:moveTo>
                    <a:pt x="0" y="302"/>
                  </a:moveTo>
                  <a:lnTo>
                    <a:pt x="2" y="33"/>
                  </a:lnTo>
                  <a:lnTo>
                    <a:pt x="47" y="0"/>
                  </a:lnTo>
                  <a:lnTo>
                    <a:pt x="44" y="265"/>
                  </a:lnTo>
                  <a:lnTo>
                    <a:pt x="0" y="302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79" name="Freeform 107"/>
            <p:cNvSpPr>
              <a:spLocks/>
            </p:cNvSpPr>
            <p:nvPr/>
          </p:nvSpPr>
          <p:spPr bwMode="auto">
            <a:xfrm>
              <a:off x="2132" y="3037"/>
              <a:ext cx="15" cy="270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1" y="0"/>
                </a:cxn>
                <a:cxn ang="0">
                  <a:pos x="15" y="1"/>
                </a:cxn>
                <a:cxn ang="0">
                  <a:pos x="13" y="270"/>
                </a:cxn>
                <a:cxn ang="0">
                  <a:pos x="0" y="268"/>
                </a:cxn>
              </a:cxnLst>
              <a:rect l="0" t="0" r="r" b="b"/>
              <a:pathLst>
                <a:path w="15" h="270">
                  <a:moveTo>
                    <a:pt x="0" y="268"/>
                  </a:moveTo>
                  <a:lnTo>
                    <a:pt x="1" y="0"/>
                  </a:lnTo>
                  <a:lnTo>
                    <a:pt x="15" y="1"/>
                  </a:lnTo>
                  <a:lnTo>
                    <a:pt x="13" y="270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0" name="Freeform 108"/>
            <p:cNvSpPr>
              <a:spLocks/>
            </p:cNvSpPr>
            <p:nvPr/>
          </p:nvSpPr>
          <p:spPr bwMode="auto">
            <a:xfrm>
              <a:off x="2133" y="3004"/>
              <a:ext cx="59" cy="34"/>
            </a:xfrm>
            <a:custGeom>
              <a:avLst/>
              <a:gdLst/>
              <a:ahLst/>
              <a:cxnLst>
                <a:cxn ang="0">
                  <a:pos x="14" y="34"/>
                </a:cxn>
                <a:cxn ang="0">
                  <a:pos x="59" y="1"/>
                </a:cxn>
                <a:cxn ang="0">
                  <a:pos x="45" y="0"/>
                </a:cxn>
                <a:cxn ang="0">
                  <a:pos x="0" y="33"/>
                </a:cxn>
                <a:cxn ang="0">
                  <a:pos x="14" y="34"/>
                </a:cxn>
              </a:cxnLst>
              <a:rect l="0" t="0" r="r" b="b"/>
              <a:pathLst>
                <a:path w="59" h="34">
                  <a:moveTo>
                    <a:pt x="14" y="34"/>
                  </a:moveTo>
                  <a:lnTo>
                    <a:pt x="59" y="1"/>
                  </a:lnTo>
                  <a:lnTo>
                    <a:pt x="45" y="0"/>
                  </a:lnTo>
                  <a:lnTo>
                    <a:pt x="0" y="33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1" name="Freeform 109"/>
            <p:cNvSpPr>
              <a:spLocks/>
            </p:cNvSpPr>
            <p:nvPr/>
          </p:nvSpPr>
          <p:spPr bwMode="auto">
            <a:xfrm>
              <a:off x="2213" y="3276"/>
              <a:ext cx="58" cy="39"/>
            </a:xfrm>
            <a:custGeom>
              <a:avLst/>
              <a:gdLst/>
              <a:ahLst/>
              <a:cxnLst>
                <a:cxn ang="0">
                  <a:pos x="15" y="39"/>
                </a:cxn>
                <a:cxn ang="0">
                  <a:pos x="58" y="1"/>
                </a:cxn>
                <a:cxn ang="0">
                  <a:pos x="44" y="0"/>
                </a:cxn>
                <a:cxn ang="0">
                  <a:pos x="0" y="38"/>
                </a:cxn>
                <a:cxn ang="0">
                  <a:pos x="15" y="39"/>
                </a:cxn>
              </a:cxnLst>
              <a:rect l="0" t="0" r="r" b="b"/>
              <a:pathLst>
                <a:path w="58" h="39">
                  <a:moveTo>
                    <a:pt x="15" y="39"/>
                  </a:moveTo>
                  <a:lnTo>
                    <a:pt x="58" y="1"/>
                  </a:lnTo>
                  <a:lnTo>
                    <a:pt x="44" y="0"/>
                  </a:lnTo>
                  <a:lnTo>
                    <a:pt x="0" y="38"/>
                  </a:lnTo>
                  <a:lnTo>
                    <a:pt x="15" y="39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2" name="Freeform 110"/>
            <p:cNvSpPr>
              <a:spLocks/>
            </p:cNvSpPr>
            <p:nvPr/>
          </p:nvSpPr>
          <p:spPr bwMode="auto">
            <a:xfrm>
              <a:off x="2297" y="3284"/>
              <a:ext cx="56" cy="39"/>
            </a:xfrm>
            <a:custGeom>
              <a:avLst/>
              <a:gdLst/>
              <a:ahLst/>
              <a:cxnLst>
                <a:cxn ang="0">
                  <a:pos x="13" y="39"/>
                </a:cxn>
                <a:cxn ang="0">
                  <a:pos x="56" y="1"/>
                </a:cxn>
                <a:cxn ang="0">
                  <a:pos x="41" y="0"/>
                </a:cxn>
                <a:cxn ang="0">
                  <a:pos x="0" y="38"/>
                </a:cxn>
                <a:cxn ang="0">
                  <a:pos x="13" y="39"/>
                </a:cxn>
              </a:cxnLst>
              <a:rect l="0" t="0" r="r" b="b"/>
              <a:pathLst>
                <a:path w="56" h="39">
                  <a:moveTo>
                    <a:pt x="13" y="39"/>
                  </a:moveTo>
                  <a:lnTo>
                    <a:pt x="56" y="1"/>
                  </a:lnTo>
                  <a:lnTo>
                    <a:pt x="41" y="0"/>
                  </a:lnTo>
                  <a:lnTo>
                    <a:pt x="0" y="38"/>
                  </a:lnTo>
                  <a:lnTo>
                    <a:pt x="13" y="39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3" name="Freeform 111"/>
            <p:cNvSpPr>
              <a:spLocks/>
            </p:cNvSpPr>
            <p:nvPr/>
          </p:nvSpPr>
          <p:spPr bwMode="auto">
            <a:xfrm>
              <a:off x="2394" y="3026"/>
              <a:ext cx="45" cy="305"/>
            </a:xfrm>
            <a:custGeom>
              <a:avLst/>
              <a:gdLst/>
              <a:ahLst/>
              <a:cxnLst>
                <a:cxn ang="0">
                  <a:pos x="0" y="305"/>
                </a:cxn>
                <a:cxn ang="0">
                  <a:pos x="3" y="34"/>
                </a:cxn>
                <a:cxn ang="0">
                  <a:pos x="45" y="0"/>
                </a:cxn>
                <a:cxn ang="0">
                  <a:pos x="40" y="267"/>
                </a:cxn>
                <a:cxn ang="0">
                  <a:pos x="0" y="305"/>
                </a:cxn>
              </a:cxnLst>
              <a:rect l="0" t="0" r="r" b="b"/>
              <a:pathLst>
                <a:path w="45" h="305">
                  <a:moveTo>
                    <a:pt x="0" y="305"/>
                  </a:moveTo>
                  <a:lnTo>
                    <a:pt x="3" y="34"/>
                  </a:lnTo>
                  <a:lnTo>
                    <a:pt x="45" y="0"/>
                  </a:lnTo>
                  <a:lnTo>
                    <a:pt x="40" y="267"/>
                  </a:lnTo>
                  <a:lnTo>
                    <a:pt x="0" y="305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4" name="Freeform 112"/>
            <p:cNvSpPr>
              <a:spLocks/>
            </p:cNvSpPr>
            <p:nvPr/>
          </p:nvSpPr>
          <p:spPr bwMode="auto">
            <a:xfrm>
              <a:off x="2379" y="3059"/>
              <a:ext cx="18" cy="272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5" y="0"/>
                </a:cxn>
                <a:cxn ang="0">
                  <a:pos x="18" y="1"/>
                </a:cxn>
                <a:cxn ang="0">
                  <a:pos x="15" y="272"/>
                </a:cxn>
                <a:cxn ang="0">
                  <a:pos x="0" y="270"/>
                </a:cxn>
              </a:cxnLst>
              <a:rect l="0" t="0" r="r" b="b"/>
              <a:pathLst>
                <a:path w="18" h="272">
                  <a:moveTo>
                    <a:pt x="0" y="270"/>
                  </a:moveTo>
                  <a:lnTo>
                    <a:pt x="5" y="0"/>
                  </a:lnTo>
                  <a:lnTo>
                    <a:pt x="18" y="1"/>
                  </a:lnTo>
                  <a:lnTo>
                    <a:pt x="15" y="272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5" name="Freeform 113"/>
            <p:cNvSpPr>
              <a:spLocks/>
            </p:cNvSpPr>
            <p:nvPr/>
          </p:nvSpPr>
          <p:spPr bwMode="auto">
            <a:xfrm>
              <a:off x="2384" y="3025"/>
              <a:ext cx="55" cy="35"/>
            </a:xfrm>
            <a:custGeom>
              <a:avLst/>
              <a:gdLst/>
              <a:ahLst/>
              <a:cxnLst>
                <a:cxn ang="0">
                  <a:pos x="13" y="35"/>
                </a:cxn>
                <a:cxn ang="0">
                  <a:pos x="55" y="1"/>
                </a:cxn>
                <a:cxn ang="0">
                  <a:pos x="41" y="0"/>
                </a:cxn>
                <a:cxn ang="0">
                  <a:pos x="0" y="34"/>
                </a:cxn>
                <a:cxn ang="0">
                  <a:pos x="13" y="35"/>
                </a:cxn>
              </a:cxnLst>
              <a:rect l="0" t="0" r="r" b="b"/>
              <a:pathLst>
                <a:path w="55" h="35">
                  <a:moveTo>
                    <a:pt x="13" y="35"/>
                  </a:moveTo>
                  <a:lnTo>
                    <a:pt x="55" y="1"/>
                  </a:lnTo>
                  <a:lnTo>
                    <a:pt x="41" y="0"/>
                  </a:lnTo>
                  <a:lnTo>
                    <a:pt x="0" y="34"/>
                  </a:lnTo>
                  <a:lnTo>
                    <a:pt x="13" y="35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6" name="Freeform 114"/>
            <p:cNvSpPr>
              <a:spLocks/>
            </p:cNvSpPr>
            <p:nvPr/>
          </p:nvSpPr>
          <p:spPr bwMode="auto">
            <a:xfrm>
              <a:off x="2477" y="3034"/>
              <a:ext cx="46" cy="306"/>
            </a:xfrm>
            <a:custGeom>
              <a:avLst/>
              <a:gdLst/>
              <a:ahLst/>
              <a:cxnLst>
                <a:cxn ang="0">
                  <a:pos x="0" y="306"/>
                </a:cxn>
                <a:cxn ang="0">
                  <a:pos x="5" y="33"/>
                </a:cxn>
                <a:cxn ang="0">
                  <a:pos x="46" y="0"/>
                </a:cxn>
                <a:cxn ang="0">
                  <a:pos x="41" y="267"/>
                </a:cxn>
                <a:cxn ang="0">
                  <a:pos x="0" y="306"/>
                </a:cxn>
              </a:cxnLst>
              <a:rect l="0" t="0" r="r" b="b"/>
              <a:pathLst>
                <a:path w="46" h="306">
                  <a:moveTo>
                    <a:pt x="0" y="306"/>
                  </a:moveTo>
                  <a:lnTo>
                    <a:pt x="5" y="33"/>
                  </a:lnTo>
                  <a:lnTo>
                    <a:pt x="46" y="0"/>
                  </a:lnTo>
                  <a:lnTo>
                    <a:pt x="41" y="267"/>
                  </a:lnTo>
                  <a:lnTo>
                    <a:pt x="0" y="306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7" name="Freeform 115"/>
            <p:cNvSpPr>
              <a:spLocks/>
            </p:cNvSpPr>
            <p:nvPr/>
          </p:nvSpPr>
          <p:spPr bwMode="auto">
            <a:xfrm>
              <a:off x="2464" y="3066"/>
              <a:ext cx="18" cy="274"/>
            </a:xfrm>
            <a:custGeom>
              <a:avLst/>
              <a:gdLst/>
              <a:ahLst/>
              <a:cxnLst>
                <a:cxn ang="0">
                  <a:pos x="0" y="271"/>
                </a:cxn>
                <a:cxn ang="0">
                  <a:pos x="4" y="0"/>
                </a:cxn>
                <a:cxn ang="0">
                  <a:pos x="18" y="1"/>
                </a:cxn>
                <a:cxn ang="0">
                  <a:pos x="13" y="274"/>
                </a:cxn>
                <a:cxn ang="0">
                  <a:pos x="0" y="271"/>
                </a:cxn>
              </a:cxnLst>
              <a:rect l="0" t="0" r="r" b="b"/>
              <a:pathLst>
                <a:path w="18" h="274">
                  <a:moveTo>
                    <a:pt x="0" y="271"/>
                  </a:moveTo>
                  <a:lnTo>
                    <a:pt x="4" y="0"/>
                  </a:lnTo>
                  <a:lnTo>
                    <a:pt x="18" y="1"/>
                  </a:lnTo>
                  <a:lnTo>
                    <a:pt x="13" y="274"/>
                  </a:lnTo>
                  <a:lnTo>
                    <a:pt x="0" y="271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8" name="Freeform 116"/>
            <p:cNvSpPr>
              <a:spLocks/>
            </p:cNvSpPr>
            <p:nvPr/>
          </p:nvSpPr>
          <p:spPr bwMode="auto">
            <a:xfrm>
              <a:off x="2468" y="3032"/>
              <a:ext cx="55" cy="35"/>
            </a:xfrm>
            <a:custGeom>
              <a:avLst/>
              <a:gdLst/>
              <a:ahLst/>
              <a:cxnLst>
                <a:cxn ang="0">
                  <a:pos x="14" y="35"/>
                </a:cxn>
                <a:cxn ang="0">
                  <a:pos x="55" y="2"/>
                </a:cxn>
                <a:cxn ang="0">
                  <a:pos x="41" y="0"/>
                </a:cxn>
                <a:cxn ang="0">
                  <a:pos x="0" y="34"/>
                </a:cxn>
                <a:cxn ang="0">
                  <a:pos x="14" y="35"/>
                </a:cxn>
              </a:cxnLst>
              <a:rect l="0" t="0" r="r" b="b"/>
              <a:pathLst>
                <a:path w="55" h="35">
                  <a:moveTo>
                    <a:pt x="14" y="35"/>
                  </a:moveTo>
                  <a:lnTo>
                    <a:pt x="55" y="2"/>
                  </a:lnTo>
                  <a:lnTo>
                    <a:pt x="41" y="0"/>
                  </a:lnTo>
                  <a:lnTo>
                    <a:pt x="0" y="34"/>
                  </a:lnTo>
                  <a:lnTo>
                    <a:pt x="14" y="35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89" name="Freeform 117"/>
            <p:cNvSpPr>
              <a:spLocks/>
            </p:cNvSpPr>
            <p:nvPr/>
          </p:nvSpPr>
          <p:spPr bwMode="auto">
            <a:xfrm>
              <a:off x="2562" y="2905"/>
              <a:ext cx="48" cy="443"/>
            </a:xfrm>
            <a:custGeom>
              <a:avLst/>
              <a:gdLst/>
              <a:ahLst/>
              <a:cxnLst>
                <a:cxn ang="0">
                  <a:pos x="0" y="443"/>
                </a:cxn>
                <a:cxn ang="0">
                  <a:pos x="8" y="32"/>
                </a:cxn>
                <a:cxn ang="0">
                  <a:pos x="48" y="0"/>
                </a:cxn>
                <a:cxn ang="0">
                  <a:pos x="38" y="405"/>
                </a:cxn>
                <a:cxn ang="0">
                  <a:pos x="0" y="443"/>
                </a:cxn>
              </a:cxnLst>
              <a:rect l="0" t="0" r="r" b="b"/>
              <a:pathLst>
                <a:path w="48" h="443">
                  <a:moveTo>
                    <a:pt x="0" y="443"/>
                  </a:moveTo>
                  <a:lnTo>
                    <a:pt x="8" y="32"/>
                  </a:lnTo>
                  <a:lnTo>
                    <a:pt x="48" y="0"/>
                  </a:lnTo>
                  <a:lnTo>
                    <a:pt x="38" y="405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0" name="Freeform 118"/>
            <p:cNvSpPr>
              <a:spLocks/>
            </p:cNvSpPr>
            <p:nvPr/>
          </p:nvSpPr>
          <p:spPr bwMode="auto">
            <a:xfrm>
              <a:off x="2547" y="2936"/>
              <a:ext cx="23" cy="412"/>
            </a:xfrm>
            <a:custGeom>
              <a:avLst/>
              <a:gdLst/>
              <a:ahLst/>
              <a:cxnLst>
                <a:cxn ang="0">
                  <a:pos x="0" y="410"/>
                </a:cxn>
                <a:cxn ang="0">
                  <a:pos x="9" y="0"/>
                </a:cxn>
                <a:cxn ang="0">
                  <a:pos x="23" y="1"/>
                </a:cxn>
                <a:cxn ang="0">
                  <a:pos x="15" y="412"/>
                </a:cxn>
                <a:cxn ang="0">
                  <a:pos x="0" y="410"/>
                </a:cxn>
              </a:cxnLst>
              <a:rect l="0" t="0" r="r" b="b"/>
              <a:pathLst>
                <a:path w="23" h="412">
                  <a:moveTo>
                    <a:pt x="0" y="410"/>
                  </a:moveTo>
                  <a:lnTo>
                    <a:pt x="9" y="0"/>
                  </a:lnTo>
                  <a:lnTo>
                    <a:pt x="23" y="1"/>
                  </a:lnTo>
                  <a:lnTo>
                    <a:pt x="15" y="412"/>
                  </a:lnTo>
                  <a:lnTo>
                    <a:pt x="0" y="410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1" name="Freeform 119"/>
            <p:cNvSpPr>
              <a:spLocks/>
            </p:cNvSpPr>
            <p:nvPr/>
          </p:nvSpPr>
          <p:spPr bwMode="auto">
            <a:xfrm>
              <a:off x="2556" y="2904"/>
              <a:ext cx="54" cy="33"/>
            </a:xfrm>
            <a:custGeom>
              <a:avLst/>
              <a:gdLst/>
              <a:ahLst/>
              <a:cxnLst>
                <a:cxn ang="0">
                  <a:pos x="14" y="33"/>
                </a:cxn>
                <a:cxn ang="0">
                  <a:pos x="54" y="1"/>
                </a:cxn>
                <a:cxn ang="0">
                  <a:pos x="40" y="0"/>
                </a:cxn>
                <a:cxn ang="0">
                  <a:pos x="0" y="32"/>
                </a:cxn>
                <a:cxn ang="0">
                  <a:pos x="14" y="33"/>
                </a:cxn>
              </a:cxnLst>
              <a:rect l="0" t="0" r="r" b="b"/>
              <a:pathLst>
                <a:path w="54" h="33">
                  <a:moveTo>
                    <a:pt x="14" y="33"/>
                  </a:moveTo>
                  <a:lnTo>
                    <a:pt x="54" y="1"/>
                  </a:lnTo>
                  <a:lnTo>
                    <a:pt x="40" y="0"/>
                  </a:lnTo>
                  <a:lnTo>
                    <a:pt x="0" y="32"/>
                  </a:lnTo>
                  <a:lnTo>
                    <a:pt x="14" y="33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2" name="Freeform 120"/>
            <p:cNvSpPr>
              <a:spLocks/>
            </p:cNvSpPr>
            <p:nvPr/>
          </p:nvSpPr>
          <p:spPr bwMode="auto">
            <a:xfrm>
              <a:off x="2647" y="2912"/>
              <a:ext cx="47" cy="443"/>
            </a:xfrm>
            <a:custGeom>
              <a:avLst/>
              <a:gdLst/>
              <a:ahLst/>
              <a:cxnLst>
                <a:cxn ang="0">
                  <a:pos x="0" y="443"/>
                </a:cxn>
                <a:cxn ang="0">
                  <a:pos x="9" y="33"/>
                </a:cxn>
                <a:cxn ang="0">
                  <a:pos x="47" y="0"/>
                </a:cxn>
                <a:cxn ang="0">
                  <a:pos x="38" y="406"/>
                </a:cxn>
                <a:cxn ang="0">
                  <a:pos x="0" y="443"/>
                </a:cxn>
              </a:cxnLst>
              <a:rect l="0" t="0" r="r" b="b"/>
              <a:pathLst>
                <a:path w="47" h="443">
                  <a:moveTo>
                    <a:pt x="0" y="443"/>
                  </a:moveTo>
                  <a:lnTo>
                    <a:pt x="9" y="33"/>
                  </a:lnTo>
                  <a:lnTo>
                    <a:pt x="47" y="0"/>
                  </a:lnTo>
                  <a:lnTo>
                    <a:pt x="38" y="406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808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3" name="Freeform 121"/>
            <p:cNvSpPr>
              <a:spLocks/>
            </p:cNvSpPr>
            <p:nvPr/>
          </p:nvSpPr>
          <p:spPr bwMode="auto">
            <a:xfrm>
              <a:off x="2632" y="2944"/>
              <a:ext cx="24" cy="411"/>
            </a:xfrm>
            <a:custGeom>
              <a:avLst/>
              <a:gdLst/>
              <a:ahLst/>
              <a:cxnLst>
                <a:cxn ang="0">
                  <a:pos x="0" y="410"/>
                </a:cxn>
                <a:cxn ang="0">
                  <a:pos x="10" y="0"/>
                </a:cxn>
                <a:cxn ang="0">
                  <a:pos x="24" y="1"/>
                </a:cxn>
                <a:cxn ang="0">
                  <a:pos x="15" y="411"/>
                </a:cxn>
                <a:cxn ang="0">
                  <a:pos x="0" y="410"/>
                </a:cxn>
              </a:cxnLst>
              <a:rect l="0" t="0" r="r" b="b"/>
              <a:pathLst>
                <a:path w="24" h="411">
                  <a:moveTo>
                    <a:pt x="0" y="410"/>
                  </a:moveTo>
                  <a:lnTo>
                    <a:pt x="10" y="0"/>
                  </a:lnTo>
                  <a:lnTo>
                    <a:pt x="24" y="1"/>
                  </a:lnTo>
                  <a:lnTo>
                    <a:pt x="15" y="411"/>
                  </a:lnTo>
                  <a:lnTo>
                    <a:pt x="0" y="410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4" name="Freeform 122"/>
            <p:cNvSpPr>
              <a:spLocks/>
            </p:cNvSpPr>
            <p:nvPr/>
          </p:nvSpPr>
          <p:spPr bwMode="auto">
            <a:xfrm>
              <a:off x="2642" y="2911"/>
              <a:ext cx="52" cy="34"/>
            </a:xfrm>
            <a:custGeom>
              <a:avLst/>
              <a:gdLst/>
              <a:ahLst/>
              <a:cxnLst>
                <a:cxn ang="0">
                  <a:pos x="14" y="34"/>
                </a:cxn>
                <a:cxn ang="0">
                  <a:pos x="52" y="1"/>
                </a:cxn>
                <a:cxn ang="0">
                  <a:pos x="39" y="0"/>
                </a:cxn>
                <a:cxn ang="0">
                  <a:pos x="0" y="33"/>
                </a:cxn>
                <a:cxn ang="0">
                  <a:pos x="14" y="34"/>
                </a:cxn>
              </a:cxnLst>
              <a:rect l="0" t="0" r="r" b="b"/>
              <a:pathLst>
                <a:path w="52" h="34">
                  <a:moveTo>
                    <a:pt x="14" y="34"/>
                  </a:moveTo>
                  <a:lnTo>
                    <a:pt x="52" y="1"/>
                  </a:lnTo>
                  <a:lnTo>
                    <a:pt x="39" y="0"/>
                  </a:lnTo>
                  <a:lnTo>
                    <a:pt x="0" y="33"/>
                  </a:lnTo>
                  <a:lnTo>
                    <a:pt x="14" y="34"/>
                  </a:lnTo>
                  <a:close/>
                </a:path>
              </a:pathLst>
            </a:custGeom>
            <a:solidFill>
              <a:srgbClr val="BFB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5" name="Freeform 123"/>
            <p:cNvSpPr>
              <a:spLocks/>
            </p:cNvSpPr>
            <p:nvPr/>
          </p:nvSpPr>
          <p:spPr bwMode="auto">
            <a:xfrm>
              <a:off x="1316" y="2882"/>
              <a:ext cx="70" cy="611"/>
            </a:xfrm>
            <a:custGeom>
              <a:avLst/>
              <a:gdLst/>
              <a:ahLst/>
              <a:cxnLst>
                <a:cxn ang="0">
                  <a:pos x="10" y="611"/>
                </a:cxn>
                <a:cxn ang="0">
                  <a:pos x="0" y="34"/>
                </a:cxn>
                <a:cxn ang="0">
                  <a:pos x="62" y="0"/>
                </a:cxn>
                <a:cxn ang="0">
                  <a:pos x="70" y="568"/>
                </a:cxn>
                <a:cxn ang="0">
                  <a:pos x="10" y="611"/>
                </a:cxn>
              </a:cxnLst>
              <a:rect l="0" t="0" r="r" b="b"/>
              <a:pathLst>
                <a:path w="70" h="611">
                  <a:moveTo>
                    <a:pt x="10" y="611"/>
                  </a:moveTo>
                  <a:lnTo>
                    <a:pt x="0" y="34"/>
                  </a:lnTo>
                  <a:lnTo>
                    <a:pt x="62" y="0"/>
                  </a:lnTo>
                  <a:lnTo>
                    <a:pt x="70" y="568"/>
                  </a:lnTo>
                  <a:lnTo>
                    <a:pt x="10" y="611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6" name="Freeform 124"/>
            <p:cNvSpPr>
              <a:spLocks/>
            </p:cNvSpPr>
            <p:nvPr/>
          </p:nvSpPr>
          <p:spPr bwMode="auto">
            <a:xfrm>
              <a:off x="1302" y="2914"/>
              <a:ext cx="24" cy="579"/>
            </a:xfrm>
            <a:custGeom>
              <a:avLst/>
              <a:gdLst/>
              <a:ahLst/>
              <a:cxnLst>
                <a:cxn ang="0">
                  <a:pos x="10" y="577"/>
                </a:cxn>
                <a:cxn ang="0">
                  <a:pos x="0" y="0"/>
                </a:cxn>
                <a:cxn ang="0">
                  <a:pos x="14" y="2"/>
                </a:cxn>
                <a:cxn ang="0">
                  <a:pos x="24" y="579"/>
                </a:cxn>
                <a:cxn ang="0">
                  <a:pos x="10" y="577"/>
                </a:cxn>
              </a:cxnLst>
              <a:rect l="0" t="0" r="r" b="b"/>
              <a:pathLst>
                <a:path w="24" h="579">
                  <a:moveTo>
                    <a:pt x="10" y="577"/>
                  </a:moveTo>
                  <a:lnTo>
                    <a:pt x="0" y="0"/>
                  </a:lnTo>
                  <a:lnTo>
                    <a:pt x="14" y="2"/>
                  </a:lnTo>
                  <a:lnTo>
                    <a:pt x="24" y="579"/>
                  </a:lnTo>
                  <a:lnTo>
                    <a:pt x="10" y="577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7" name="Freeform 125"/>
            <p:cNvSpPr>
              <a:spLocks/>
            </p:cNvSpPr>
            <p:nvPr/>
          </p:nvSpPr>
          <p:spPr bwMode="auto">
            <a:xfrm>
              <a:off x="1302" y="2880"/>
              <a:ext cx="76" cy="36"/>
            </a:xfrm>
            <a:custGeom>
              <a:avLst/>
              <a:gdLst/>
              <a:ahLst/>
              <a:cxnLst>
                <a:cxn ang="0">
                  <a:pos x="14" y="36"/>
                </a:cxn>
                <a:cxn ang="0">
                  <a:pos x="76" y="2"/>
                </a:cxn>
                <a:cxn ang="0">
                  <a:pos x="61" y="0"/>
                </a:cxn>
                <a:cxn ang="0">
                  <a:pos x="0" y="34"/>
                </a:cxn>
                <a:cxn ang="0">
                  <a:pos x="14" y="36"/>
                </a:cxn>
              </a:cxnLst>
              <a:rect l="0" t="0" r="r" b="b"/>
              <a:pathLst>
                <a:path w="76" h="36">
                  <a:moveTo>
                    <a:pt x="14" y="36"/>
                  </a:moveTo>
                  <a:lnTo>
                    <a:pt x="76" y="2"/>
                  </a:lnTo>
                  <a:lnTo>
                    <a:pt x="61" y="0"/>
                  </a:lnTo>
                  <a:lnTo>
                    <a:pt x="0" y="34"/>
                  </a:lnTo>
                  <a:lnTo>
                    <a:pt x="14" y="36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8" name="Freeform 126"/>
            <p:cNvSpPr>
              <a:spLocks/>
            </p:cNvSpPr>
            <p:nvPr/>
          </p:nvSpPr>
          <p:spPr bwMode="auto">
            <a:xfrm>
              <a:off x="1408" y="3177"/>
              <a:ext cx="63" cy="326"/>
            </a:xfrm>
            <a:custGeom>
              <a:avLst/>
              <a:gdLst/>
              <a:ahLst/>
              <a:cxnLst>
                <a:cxn ang="0">
                  <a:pos x="3" y="326"/>
                </a:cxn>
                <a:cxn ang="0">
                  <a:pos x="0" y="38"/>
                </a:cxn>
                <a:cxn ang="0">
                  <a:pos x="59" y="0"/>
                </a:cxn>
                <a:cxn ang="0">
                  <a:pos x="63" y="283"/>
                </a:cxn>
                <a:cxn ang="0">
                  <a:pos x="3" y="326"/>
                </a:cxn>
              </a:cxnLst>
              <a:rect l="0" t="0" r="r" b="b"/>
              <a:pathLst>
                <a:path w="63" h="326">
                  <a:moveTo>
                    <a:pt x="3" y="326"/>
                  </a:moveTo>
                  <a:lnTo>
                    <a:pt x="0" y="38"/>
                  </a:lnTo>
                  <a:lnTo>
                    <a:pt x="59" y="0"/>
                  </a:lnTo>
                  <a:lnTo>
                    <a:pt x="63" y="283"/>
                  </a:lnTo>
                  <a:lnTo>
                    <a:pt x="3" y="326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99" name="Freeform 127"/>
            <p:cNvSpPr>
              <a:spLocks/>
            </p:cNvSpPr>
            <p:nvPr/>
          </p:nvSpPr>
          <p:spPr bwMode="auto">
            <a:xfrm>
              <a:off x="1393" y="3214"/>
              <a:ext cx="18" cy="289"/>
            </a:xfrm>
            <a:custGeom>
              <a:avLst/>
              <a:gdLst/>
              <a:ahLst/>
              <a:cxnLst>
                <a:cxn ang="0">
                  <a:pos x="4" y="286"/>
                </a:cxn>
                <a:cxn ang="0">
                  <a:pos x="0" y="0"/>
                </a:cxn>
                <a:cxn ang="0">
                  <a:pos x="15" y="1"/>
                </a:cxn>
                <a:cxn ang="0">
                  <a:pos x="18" y="289"/>
                </a:cxn>
                <a:cxn ang="0">
                  <a:pos x="4" y="286"/>
                </a:cxn>
              </a:cxnLst>
              <a:rect l="0" t="0" r="r" b="b"/>
              <a:pathLst>
                <a:path w="18" h="289">
                  <a:moveTo>
                    <a:pt x="4" y="286"/>
                  </a:moveTo>
                  <a:lnTo>
                    <a:pt x="0" y="0"/>
                  </a:lnTo>
                  <a:lnTo>
                    <a:pt x="15" y="1"/>
                  </a:lnTo>
                  <a:lnTo>
                    <a:pt x="18" y="289"/>
                  </a:lnTo>
                  <a:lnTo>
                    <a:pt x="4" y="286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0" name="Freeform 128"/>
            <p:cNvSpPr>
              <a:spLocks/>
            </p:cNvSpPr>
            <p:nvPr/>
          </p:nvSpPr>
          <p:spPr bwMode="auto">
            <a:xfrm>
              <a:off x="1393" y="3176"/>
              <a:ext cx="74" cy="39"/>
            </a:xfrm>
            <a:custGeom>
              <a:avLst/>
              <a:gdLst/>
              <a:ahLst/>
              <a:cxnLst>
                <a:cxn ang="0">
                  <a:pos x="15" y="39"/>
                </a:cxn>
                <a:cxn ang="0">
                  <a:pos x="74" y="1"/>
                </a:cxn>
                <a:cxn ang="0">
                  <a:pos x="60" y="0"/>
                </a:cxn>
                <a:cxn ang="0">
                  <a:pos x="0" y="38"/>
                </a:cxn>
                <a:cxn ang="0">
                  <a:pos x="15" y="39"/>
                </a:cxn>
              </a:cxnLst>
              <a:rect l="0" t="0" r="r" b="b"/>
              <a:pathLst>
                <a:path w="74" h="39">
                  <a:moveTo>
                    <a:pt x="15" y="39"/>
                  </a:moveTo>
                  <a:lnTo>
                    <a:pt x="74" y="1"/>
                  </a:lnTo>
                  <a:lnTo>
                    <a:pt x="60" y="0"/>
                  </a:lnTo>
                  <a:lnTo>
                    <a:pt x="0" y="38"/>
                  </a:lnTo>
                  <a:lnTo>
                    <a:pt x="15" y="39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1" name="Freeform 129"/>
            <p:cNvSpPr>
              <a:spLocks/>
            </p:cNvSpPr>
            <p:nvPr/>
          </p:nvSpPr>
          <p:spPr bwMode="auto">
            <a:xfrm>
              <a:off x="1491" y="2896"/>
              <a:ext cx="65" cy="616"/>
            </a:xfrm>
            <a:custGeom>
              <a:avLst/>
              <a:gdLst/>
              <a:ahLst/>
              <a:cxnLst>
                <a:cxn ang="0">
                  <a:pos x="7" y="616"/>
                </a:cxn>
                <a:cxn ang="0">
                  <a:pos x="0" y="34"/>
                </a:cxn>
                <a:cxn ang="0">
                  <a:pos x="59" y="0"/>
                </a:cxn>
                <a:cxn ang="0">
                  <a:pos x="65" y="574"/>
                </a:cxn>
                <a:cxn ang="0">
                  <a:pos x="7" y="616"/>
                </a:cxn>
              </a:cxnLst>
              <a:rect l="0" t="0" r="r" b="b"/>
              <a:pathLst>
                <a:path w="65" h="616">
                  <a:moveTo>
                    <a:pt x="7" y="616"/>
                  </a:moveTo>
                  <a:lnTo>
                    <a:pt x="0" y="34"/>
                  </a:lnTo>
                  <a:lnTo>
                    <a:pt x="59" y="0"/>
                  </a:lnTo>
                  <a:lnTo>
                    <a:pt x="65" y="574"/>
                  </a:lnTo>
                  <a:lnTo>
                    <a:pt x="7" y="616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2" name="Freeform 130"/>
            <p:cNvSpPr>
              <a:spLocks/>
            </p:cNvSpPr>
            <p:nvPr/>
          </p:nvSpPr>
          <p:spPr bwMode="auto">
            <a:xfrm>
              <a:off x="1476" y="2929"/>
              <a:ext cx="22" cy="583"/>
            </a:xfrm>
            <a:custGeom>
              <a:avLst/>
              <a:gdLst/>
              <a:ahLst/>
              <a:cxnLst>
                <a:cxn ang="0">
                  <a:pos x="7" y="581"/>
                </a:cxn>
                <a:cxn ang="0">
                  <a:pos x="0" y="0"/>
                </a:cxn>
                <a:cxn ang="0">
                  <a:pos x="15" y="1"/>
                </a:cxn>
                <a:cxn ang="0">
                  <a:pos x="22" y="583"/>
                </a:cxn>
                <a:cxn ang="0">
                  <a:pos x="7" y="581"/>
                </a:cxn>
              </a:cxnLst>
              <a:rect l="0" t="0" r="r" b="b"/>
              <a:pathLst>
                <a:path w="22" h="583">
                  <a:moveTo>
                    <a:pt x="7" y="581"/>
                  </a:moveTo>
                  <a:lnTo>
                    <a:pt x="0" y="0"/>
                  </a:lnTo>
                  <a:lnTo>
                    <a:pt x="15" y="1"/>
                  </a:lnTo>
                  <a:lnTo>
                    <a:pt x="22" y="583"/>
                  </a:lnTo>
                  <a:lnTo>
                    <a:pt x="7" y="581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3" name="Freeform 131"/>
            <p:cNvSpPr>
              <a:spLocks/>
            </p:cNvSpPr>
            <p:nvPr/>
          </p:nvSpPr>
          <p:spPr bwMode="auto">
            <a:xfrm>
              <a:off x="1476" y="2895"/>
              <a:ext cx="74" cy="35"/>
            </a:xfrm>
            <a:custGeom>
              <a:avLst/>
              <a:gdLst/>
              <a:ahLst/>
              <a:cxnLst>
                <a:cxn ang="0">
                  <a:pos x="15" y="35"/>
                </a:cxn>
                <a:cxn ang="0">
                  <a:pos x="74" y="1"/>
                </a:cxn>
                <a:cxn ang="0">
                  <a:pos x="59" y="0"/>
                </a:cxn>
                <a:cxn ang="0">
                  <a:pos x="0" y="34"/>
                </a:cxn>
                <a:cxn ang="0">
                  <a:pos x="15" y="35"/>
                </a:cxn>
              </a:cxnLst>
              <a:rect l="0" t="0" r="r" b="b"/>
              <a:pathLst>
                <a:path w="74" h="35">
                  <a:moveTo>
                    <a:pt x="15" y="35"/>
                  </a:moveTo>
                  <a:lnTo>
                    <a:pt x="74" y="1"/>
                  </a:lnTo>
                  <a:lnTo>
                    <a:pt x="59" y="0"/>
                  </a:lnTo>
                  <a:lnTo>
                    <a:pt x="0" y="34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4" name="Freeform 132"/>
            <p:cNvSpPr>
              <a:spLocks/>
            </p:cNvSpPr>
            <p:nvPr/>
          </p:nvSpPr>
          <p:spPr bwMode="auto">
            <a:xfrm>
              <a:off x="1579" y="2903"/>
              <a:ext cx="62" cy="619"/>
            </a:xfrm>
            <a:custGeom>
              <a:avLst/>
              <a:gdLst/>
              <a:ahLst/>
              <a:cxnLst>
                <a:cxn ang="0">
                  <a:pos x="5" y="619"/>
                </a:cxn>
                <a:cxn ang="0">
                  <a:pos x="0" y="35"/>
                </a:cxn>
                <a:cxn ang="0">
                  <a:pos x="58" y="0"/>
                </a:cxn>
                <a:cxn ang="0">
                  <a:pos x="62" y="576"/>
                </a:cxn>
                <a:cxn ang="0">
                  <a:pos x="5" y="619"/>
                </a:cxn>
              </a:cxnLst>
              <a:rect l="0" t="0" r="r" b="b"/>
              <a:pathLst>
                <a:path w="62" h="619">
                  <a:moveTo>
                    <a:pt x="5" y="619"/>
                  </a:moveTo>
                  <a:lnTo>
                    <a:pt x="0" y="35"/>
                  </a:lnTo>
                  <a:lnTo>
                    <a:pt x="58" y="0"/>
                  </a:lnTo>
                  <a:lnTo>
                    <a:pt x="62" y="576"/>
                  </a:lnTo>
                  <a:lnTo>
                    <a:pt x="5" y="619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5" name="Freeform 133"/>
            <p:cNvSpPr>
              <a:spLocks/>
            </p:cNvSpPr>
            <p:nvPr/>
          </p:nvSpPr>
          <p:spPr bwMode="auto">
            <a:xfrm>
              <a:off x="1565" y="2937"/>
              <a:ext cx="19" cy="585"/>
            </a:xfrm>
            <a:custGeom>
              <a:avLst/>
              <a:gdLst/>
              <a:ahLst/>
              <a:cxnLst>
                <a:cxn ang="0">
                  <a:pos x="4" y="582"/>
                </a:cxn>
                <a:cxn ang="0">
                  <a:pos x="0" y="0"/>
                </a:cxn>
                <a:cxn ang="0">
                  <a:pos x="14" y="1"/>
                </a:cxn>
                <a:cxn ang="0">
                  <a:pos x="19" y="585"/>
                </a:cxn>
                <a:cxn ang="0">
                  <a:pos x="4" y="582"/>
                </a:cxn>
              </a:cxnLst>
              <a:rect l="0" t="0" r="r" b="b"/>
              <a:pathLst>
                <a:path w="19" h="585">
                  <a:moveTo>
                    <a:pt x="4" y="582"/>
                  </a:moveTo>
                  <a:lnTo>
                    <a:pt x="0" y="0"/>
                  </a:lnTo>
                  <a:lnTo>
                    <a:pt x="14" y="1"/>
                  </a:lnTo>
                  <a:lnTo>
                    <a:pt x="19" y="585"/>
                  </a:lnTo>
                  <a:lnTo>
                    <a:pt x="4" y="582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6" name="Freeform 134"/>
            <p:cNvSpPr>
              <a:spLocks/>
            </p:cNvSpPr>
            <p:nvPr/>
          </p:nvSpPr>
          <p:spPr bwMode="auto">
            <a:xfrm>
              <a:off x="1565" y="2902"/>
              <a:ext cx="72" cy="36"/>
            </a:xfrm>
            <a:custGeom>
              <a:avLst/>
              <a:gdLst/>
              <a:ahLst/>
              <a:cxnLst>
                <a:cxn ang="0">
                  <a:pos x="14" y="36"/>
                </a:cxn>
                <a:cxn ang="0">
                  <a:pos x="72" y="1"/>
                </a:cxn>
                <a:cxn ang="0">
                  <a:pos x="57" y="0"/>
                </a:cxn>
                <a:cxn ang="0">
                  <a:pos x="0" y="35"/>
                </a:cxn>
                <a:cxn ang="0">
                  <a:pos x="14" y="36"/>
                </a:cxn>
              </a:cxnLst>
              <a:rect l="0" t="0" r="r" b="b"/>
              <a:pathLst>
                <a:path w="72" h="36">
                  <a:moveTo>
                    <a:pt x="14" y="36"/>
                  </a:moveTo>
                  <a:lnTo>
                    <a:pt x="72" y="1"/>
                  </a:lnTo>
                  <a:lnTo>
                    <a:pt x="57" y="0"/>
                  </a:lnTo>
                  <a:lnTo>
                    <a:pt x="0" y="35"/>
                  </a:lnTo>
                  <a:lnTo>
                    <a:pt x="14" y="36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7" name="Freeform 135"/>
            <p:cNvSpPr>
              <a:spLocks/>
            </p:cNvSpPr>
            <p:nvPr/>
          </p:nvSpPr>
          <p:spPr bwMode="auto">
            <a:xfrm>
              <a:off x="1671" y="3345"/>
              <a:ext cx="56" cy="186"/>
            </a:xfrm>
            <a:custGeom>
              <a:avLst/>
              <a:gdLst/>
              <a:ahLst/>
              <a:cxnLst>
                <a:cxn ang="0">
                  <a:pos x="1" y="186"/>
                </a:cxn>
                <a:cxn ang="0">
                  <a:pos x="0" y="41"/>
                </a:cxn>
                <a:cxn ang="0">
                  <a:pos x="55" y="0"/>
                </a:cxn>
                <a:cxn ang="0">
                  <a:pos x="56" y="143"/>
                </a:cxn>
                <a:cxn ang="0">
                  <a:pos x="1" y="186"/>
                </a:cxn>
              </a:cxnLst>
              <a:rect l="0" t="0" r="r" b="b"/>
              <a:pathLst>
                <a:path w="56" h="186">
                  <a:moveTo>
                    <a:pt x="1" y="186"/>
                  </a:moveTo>
                  <a:lnTo>
                    <a:pt x="0" y="41"/>
                  </a:lnTo>
                  <a:lnTo>
                    <a:pt x="55" y="0"/>
                  </a:lnTo>
                  <a:lnTo>
                    <a:pt x="56" y="143"/>
                  </a:lnTo>
                  <a:lnTo>
                    <a:pt x="1" y="186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8" name="Freeform 136"/>
            <p:cNvSpPr>
              <a:spLocks/>
            </p:cNvSpPr>
            <p:nvPr/>
          </p:nvSpPr>
          <p:spPr bwMode="auto">
            <a:xfrm>
              <a:off x="1656" y="3385"/>
              <a:ext cx="16" cy="146"/>
            </a:xfrm>
            <a:custGeom>
              <a:avLst/>
              <a:gdLst/>
              <a:ahLst/>
              <a:cxnLst>
                <a:cxn ang="0">
                  <a:pos x="1" y="145"/>
                </a:cxn>
                <a:cxn ang="0">
                  <a:pos x="0" y="0"/>
                </a:cxn>
                <a:cxn ang="0">
                  <a:pos x="15" y="1"/>
                </a:cxn>
                <a:cxn ang="0">
                  <a:pos x="16" y="146"/>
                </a:cxn>
                <a:cxn ang="0">
                  <a:pos x="1" y="145"/>
                </a:cxn>
              </a:cxnLst>
              <a:rect l="0" t="0" r="r" b="b"/>
              <a:pathLst>
                <a:path w="16" h="146">
                  <a:moveTo>
                    <a:pt x="1" y="145"/>
                  </a:moveTo>
                  <a:lnTo>
                    <a:pt x="0" y="0"/>
                  </a:lnTo>
                  <a:lnTo>
                    <a:pt x="15" y="1"/>
                  </a:lnTo>
                  <a:lnTo>
                    <a:pt x="16" y="146"/>
                  </a:lnTo>
                  <a:lnTo>
                    <a:pt x="1" y="145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09" name="Freeform 137"/>
            <p:cNvSpPr>
              <a:spLocks/>
            </p:cNvSpPr>
            <p:nvPr/>
          </p:nvSpPr>
          <p:spPr bwMode="auto">
            <a:xfrm>
              <a:off x="1656" y="3344"/>
              <a:ext cx="70" cy="42"/>
            </a:xfrm>
            <a:custGeom>
              <a:avLst/>
              <a:gdLst/>
              <a:ahLst/>
              <a:cxnLst>
                <a:cxn ang="0">
                  <a:pos x="15" y="42"/>
                </a:cxn>
                <a:cxn ang="0">
                  <a:pos x="70" y="1"/>
                </a:cxn>
                <a:cxn ang="0">
                  <a:pos x="57" y="0"/>
                </a:cxn>
                <a:cxn ang="0">
                  <a:pos x="0" y="41"/>
                </a:cxn>
                <a:cxn ang="0">
                  <a:pos x="15" y="42"/>
                </a:cxn>
              </a:cxnLst>
              <a:rect l="0" t="0" r="r" b="b"/>
              <a:pathLst>
                <a:path w="70" h="42">
                  <a:moveTo>
                    <a:pt x="15" y="42"/>
                  </a:moveTo>
                  <a:lnTo>
                    <a:pt x="70" y="1"/>
                  </a:lnTo>
                  <a:lnTo>
                    <a:pt x="57" y="0"/>
                  </a:lnTo>
                  <a:lnTo>
                    <a:pt x="0" y="41"/>
                  </a:lnTo>
                  <a:lnTo>
                    <a:pt x="15" y="42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0" name="Freeform 138"/>
            <p:cNvSpPr>
              <a:spLocks/>
            </p:cNvSpPr>
            <p:nvPr/>
          </p:nvSpPr>
          <p:spPr bwMode="auto">
            <a:xfrm>
              <a:off x="1759" y="3354"/>
              <a:ext cx="55" cy="187"/>
            </a:xfrm>
            <a:custGeom>
              <a:avLst/>
              <a:gdLst/>
              <a:ahLst/>
              <a:cxnLst>
                <a:cxn ang="0">
                  <a:pos x="0" y="187"/>
                </a:cxn>
                <a:cxn ang="0">
                  <a:pos x="0" y="41"/>
                </a:cxn>
                <a:cxn ang="0">
                  <a:pos x="54" y="0"/>
                </a:cxn>
                <a:cxn ang="0">
                  <a:pos x="55" y="143"/>
                </a:cxn>
                <a:cxn ang="0">
                  <a:pos x="0" y="187"/>
                </a:cxn>
              </a:cxnLst>
              <a:rect l="0" t="0" r="r" b="b"/>
              <a:pathLst>
                <a:path w="55" h="187">
                  <a:moveTo>
                    <a:pt x="0" y="187"/>
                  </a:moveTo>
                  <a:lnTo>
                    <a:pt x="0" y="41"/>
                  </a:lnTo>
                  <a:lnTo>
                    <a:pt x="54" y="0"/>
                  </a:lnTo>
                  <a:lnTo>
                    <a:pt x="55" y="143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1" name="Freeform 139"/>
            <p:cNvSpPr>
              <a:spLocks/>
            </p:cNvSpPr>
            <p:nvPr/>
          </p:nvSpPr>
          <p:spPr bwMode="auto">
            <a:xfrm>
              <a:off x="1744" y="3394"/>
              <a:ext cx="15" cy="147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0" y="0"/>
                </a:cxn>
                <a:cxn ang="0">
                  <a:pos x="15" y="1"/>
                </a:cxn>
                <a:cxn ang="0">
                  <a:pos x="15" y="147"/>
                </a:cxn>
                <a:cxn ang="0">
                  <a:pos x="0" y="145"/>
                </a:cxn>
              </a:cxnLst>
              <a:rect l="0" t="0" r="r" b="b"/>
              <a:pathLst>
                <a:path w="15" h="147">
                  <a:moveTo>
                    <a:pt x="0" y="145"/>
                  </a:moveTo>
                  <a:lnTo>
                    <a:pt x="0" y="0"/>
                  </a:lnTo>
                  <a:lnTo>
                    <a:pt x="15" y="1"/>
                  </a:lnTo>
                  <a:lnTo>
                    <a:pt x="15" y="147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2" name="Freeform 140"/>
            <p:cNvSpPr>
              <a:spLocks/>
            </p:cNvSpPr>
            <p:nvPr/>
          </p:nvSpPr>
          <p:spPr bwMode="auto">
            <a:xfrm>
              <a:off x="1744" y="3353"/>
              <a:ext cx="69" cy="42"/>
            </a:xfrm>
            <a:custGeom>
              <a:avLst/>
              <a:gdLst/>
              <a:ahLst/>
              <a:cxnLst>
                <a:cxn ang="0">
                  <a:pos x="15" y="42"/>
                </a:cxn>
                <a:cxn ang="0">
                  <a:pos x="69" y="1"/>
                </a:cxn>
                <a:cxn ang="0">
                  <a:pos x="56" y="0"/>
                </a:cxn>
                <a:cxn ang="0">
                  <a:pos x="0" y="41"/>
                </a:cxn>
                <a:cxn ang="0">
                  <a:pos x="15" y="42"/>
                </a:cxn>
              </a:cxnLst>
              <a:rect l="0" t="0" r="r" b="b"/>
              <a:pathLst>
                <a:path w="69" h="42">
                  <a:moveTo>
                    <a:pt x="15" y="42"/>
                  </a:moveTo>
                  <a:lnTo>
                    <a:pt x="69" y="1"/>
                  </a:lnTo>
                  <a:lnTo>
                    <a:pt x="56" y="0"/>
                  </a:lnTo>
                  <a:lnTo>
                    <a:pt x="0" y="41"/>
                  </a:lnTo>
                  <a:lnTo>
                    <a:pt x="15" y="42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3" name="Freeform 141"/>
            <p:cNvSpPr>
              <a:spLocks/>
            </p:cNvSpPr>
            <p:nvPr/>
          </p:nvSpPr>
          <p:spPr bwMode="auto">
            <a:xfrm>
              <a:off x="1848" y="3363"/>
              <a:ext cx="53" cy="187"/>
            </a:xfrm>
            <a:custGeom>
              <a:avLst/>
              <a:gdLst/>
              <a:ahLst/>
              <a:cxnLst>
                <a:cxn ang="0">
                  <a:pos x="0" y="187"/>
                </a:cxn>
                <a:cxn ang="0">
                  <a:pos x="0" y="42"/>
                </a:cxn>
                <a:cxn ang="0">
                  <a:pos x="53" y="0"/>
                </a:cxn>
                <a:cxn ang="0">
                  <a:pos x="53" y="143"/>
                </a:cxn>
                <a:cxn ang="0">
                  <a:pos x="0" y="187"/>
                </a:cxn>
              </a:cxnLst>
              <a:rect l="0" t="0" r="r" b="b"/>
              <a:pathLst>
                <a:path w="53" h="187">
                  <a:moveTo>
                    <a:pt x="0" y="187"/>
                  </a:moveTo>
                  <a:lnTo>
                    <a:pt x="0" y="42"/>
                  </a:lnTo>
                  <a:lnTo>
                    <a:pt x="53" y="0"/>
                  </a:lnTo>
                  <a:lnTo>
                    <a:pt x="53" y="143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4" name="Freeform 142"/>
            <p:cNvSpPr>
              <a:spLocks/>
            </p:cNvSpPr>
            <p:nvPr/>
          </p:nvSpPr>
          <p:spPr bwMode="auto">
            <a:xfrm>
              <a:off x="1832" y="3403"/>
              <a:ext cx="16" cy="147"/>
            </a:xfrm>
            <a:custGeom>
              <a:avLst/>
              <a:gdLst/>
              <a:ahLst/>
              <a:cxnLst>
                <a:cxn ang="0">
                  <a:pos x="1" y="146"/>
                </a:cxn>
                <a:cxn ang="0">
                  <a:pos x="0" y="0"/>
                </a:cxn>
                <a:cxn ang="0">
                  <a:pos x="16" y="2"/>
                </a:cxn>
                <a:cxn ang="0">
                  <a:pos x="16" y="147"/>
                </a:cxn>
                <a:cxn ang="0">
                  <a:pos x="1" y="146"/>
                </a:cxn>
              </a:cxnLst>
              <a:rect l="0" t="0" r="r" b="b"/>
              <a:pathLst>
                <a:path w="16" h="147">
                  <a:moveTo>
                    <a:pt x="1" y="146"/>
                  </a:moveTo>
                  <a:lnTo>
                    <a:pt x="0" y="0"/>
                  </a:lnTo>
                  <a:lnTo>
                    <a:pt x="16" y="2"/>
                  </a:lnTo>
                  <a:lnTo>
                    <a:pt x="16" y="147"/>
                  </a:lnTo>
                  <a:lnTo>
                    <a:pt x="1" y="146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5" name="Freeform 143"/>
            <p:cNvSpPr>
              <a:spLocks/>
            </p:cNvSpPr>
            <p:nvPr/>
          </p:nvSpPr>
          <p:spPr bwMode="auto">
            <a:xfrm>
              <a:off x="1832" y="3361"/>
              <a:ext cx="69" cy="44"/>
            </a:xfrm>
            <a:custGeom>
              <a:avLst/>
              <a:gdLst/>
              <a:ahLst/>
              <a:cxnLst>
                <a:cxn ang="0">
                  <a:pos x="16" y="44"/>
                </a:cxn>
                <a:cxn ang="0">
                  <a:pos x="69" y="2"/>
                </a:cxn>
                <a:cxn ang="0">
                  <a:pos x="55" y="0"/>
                </a:cxn>
                <a:cxn ang="0">
                  <a:pos x="0" y="42"/>
                </a:cxn>
                <a:cxn ang="0">
                  <a:pos x="16" y="44"/>
                </a:cxn>
              </a:cxnLst>
              <a:rect l="0" t="0" r="r" b="b"/>
              <a:pathLst>
                <a:path w="69" h="44">
                  <a:moveTo>
                    <a:pt x="16" y="44"/>
                  </a:moveTo>
                  <a:lnTo>
                    <a:pt x="69" y="2"/>
                  </a:lnTo>
                  <a:lnTo>
                    <a:pt x="55" y="0"/>
                  </a:lnTo>
                  <a:lnTo>
                    <a:pt x="0" y="42"/>
                  </a:lnTo>
                  <a:lnTo>
                    <a:pt x="16" y="44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6" name="Freeform 144"/>
            <p:cNvSpPr>
              <a:spLocks/>
            </p:cNvSpPr>
            <p:nvPr/>
          </p:nvSpPr>
          <p:spPr bwMode="auto">
            <a:xfrm>
              <a:off x="1922" y="3514"/>
              <a:ext cx="67" cy="46"/>
            </a:xfrm>
            <a:custGeom>
              <a:avLst/>
              <a:gdLst/>
              <a:ahLst/>
              <a:cxnLst>
                <a:cxn ang="0">
                  <a:pos x="15" y="46"/>
                </a:cxn>
                <a:cxn ang="0">
                  <a:pos x="67" y="2"/>
                </a:cxn>
                <a:cxn ang="0">
                  <a:pos x="53" y="0"/>
                </a:cxn>
                <a:cxn ang="0">
                  <a:pos x="0" y="44"/>
                </a:cxn>
                <a:cxn ang="0">
                  <a:pos x="15" y="46"/>
                </a:cxn>
              </a:cxnLst>
              <a:rect l="0" t="0" r="r" b="b"/>
              <a:pathLst>
                <a:path w="67" h="46">
                  <a:moveTo>
                    <a:pt x="15" y="46"/>
                  </a:moveTo>
                  <a:lnTo>
                    <a:pt x="67" y="2"/>
                  </a:lnTo>
                  <a:lnTo>
                    <a:pt x="53" y="0"/>
                  </a:lnTo>
                  <a:lnTo>
                    <a:pt x="0" y="44"/>
                  </a:lnTo>
                  <a:lnTo>
                    <a:pt x="15" y="46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7" name="Freeform 145"/>
            <p:cNvSpPr>
              <a:spLocks/>
            </p:cNvSpPr>
            <p:nvPr/>
          </p:nvSpPr>
          <p:spPr bwMode="auto">
            <a:xfrm>
              <a:off x="2027" y="2792"/>
              <a:ext cx="55" cy="777"/>
            </a:xfrm>
            <a:custGeom>
              <a:avLst/>
              <a:gdLst/>
              <a:ahLst/>
              <a:cxnLst>
                <a:cxn ang="0">
                  <a:pos x="0" y="777"/>
                </a:cxn>
                <a:cxn ang="0">
                  <a:pos x="3" y="33"/>
                </a:cxn>
                <a:cxn ang="0">
                  <a:pos x="55" y="0"/>
                </a:cxn>
                <a:cxn ang="0">
                  <a:pos x="50" y="733"/>
                </a:cxn>
                <a:cxn ang="0">
                  <a:pos x="0" y="777"/>
                </a:cxn>
              </a:cxnLst>
              <a:rect l="0" t="0" r="r" b="b"/>
              <a:pathLst>
                <a:path w="55" h="777">
                  <a:moveTo>
                    <a:pt x="0" y="777"/>
                  </a:moveTo>
                  <a:lnTo>
                    <a:pt x="3" y="33"/>
                  </a:lnTo>
                  <a:lnTo>
                    <a:pt x="55" y="0"/>
                  </a:lnTo>
                  <a:lnTo>
                    <a:pt x="50" y="733"/>
                  </a:lnTo>
                  <a:lnTo>
                    <a:pt x="0" y="777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8" name="Freeform 146"/>
            <p:cNvSpPr>
              <a:spLocks/>
            </p:cNvSpPr>
            <p:nvPr/>
          </p:nvSpPr>
          <p:spPr bwMode="auto">
            <a:xfrm>
              <a:off x="2012" y="2824"/>
              <a:ext cx="18" cy="745"/>
            </a:xfrm>
            <a:custGeom>
              <a:avLst/>
              <a:gdLst/>
              <a:ahLst/>
              <a:cxnLst>
                <a:cxn ang="0">
                  <a:pos x="0" y="744"/>
                </a:cxn>
                <a:cxn ang="0">
                  <a:pos x="3" y="0"/>
                </a:cxn>
                <a:cxn ang="0">
                  <a:pos x="18" y="1"/>
                </a:cxn>
                <a:cxn ang="0">
                  <a:pos x="15" y="745"/>
                </a:cxn>
                <a:cxn ang="0">
                  <a:pos x="0" y="744"/>
                </a:cxn>
              </a:cxnLst>
              <a:rect l="0" t="0" r="r" b="b"/>
              <a:pathLst>
                <a:path w="18" h="745">
                  <a:moveTo>
                    <a:pt x="0" y="744"/>
                  </a:moveTo>
                  <a:lnTo>
                    <a:pt x="3" y="0"/>
                  </a:lnTo>
                  <a:lnTo>
                    <a:pt x="18" y="1"/>
                  </a:lnTo>
                  <a:lnTo>
                    <a:pt x="15" y="745"/>
                  </a:lnTo>
                  <a:lnTo>
                    <a:pt x="0" y="744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19" name="Freeform 147"/>
            <p:cNvSpPr>
              <a:spLocks/>
            </p:cNvSpPr>
            <p:nvPr/>
          </p:nvSpPr>
          <p:spPr bwMode="auto">
            <a:xfrm>
              <a:off x="2015" y="2791"/>
              <a:ext cx="67" cy="34"/>
            </a:xfrm>
            <a:custGeom>
              <a:avLst/>
              <a:gdLst/>
              <a:ahLst/>
              <a:cxnLst>
                <a:cxn ang="0">
                  <a:pos x="15" y="34"/>
                </a:cxn>
                <a:cxn ang="0">
                  <a:pos x="67" y="1"/>
                </a:cxn>
                <a:cxn ang="0">
                  <a:pos x="52" y="0"/>
                </a:cxn>
                <a:cxn ang="0">
                  <a:pos x="0" y="33"/>
                </a:cxn>
                <a:cxn ang="0">
                  <a:pos x="15" y="34"/>
                </a:cxn>
              </a:cxnLst>
              <a:rect l="0" t="0" r="r" b="b"/>
              <a:pathLst>
                <a:path w="67" h="34">
                  <a:moveTo>
                    <a:pt x="15" y="34"/>
                  </a:moveTo>
                  <a:lnTo>
                    <a:pt x="67" y="1"/>
                  </a:lnTo>
                  <a:lnTo>
                    <a:pt x="52" y="0"/>
                  </a:lnTo>
                  <a:lnTo>
                    <a:pt x="0" y="33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0" name="Freeform 148"/>
            <p:cNvSpPr>
              <a:spLocks/>
            </p:cNvSpPr>
            <p:nvPr/>
          </p:nvSpPr>
          <p:spPr bwMode="auto">
            <a:xfrm>
              <a:off x="2117" y="3098"/>
              <a:ext cx="53" cy="481"/>
            </a:xfrm>
            <a:custGeom>
              <a:avLst/>
              <a:gdLst/>
              <a:ahLst/>
              <a:cxnLst>
                <a:cxn ang="0">
                  <a:pos x="0" y="481"/>
                </a:cxn>
                <a:cxn ang="0">
                  <a:pos x="3" y="38"/>
                </a:cxn>
                <a:cxn ang="0">
                  <a:pos x="53" y="0"/>
                </a:cxn>
                <a:cxn ang="0">
                  <a:pos x="50" y="437"/>
                </a:cxn>
                <a:cxn ang="0">
                  <a:pos x="0" y="481"/>
                </a:cxn>
              </a:cxnLst>
              <a:rect l="0" t="0" r="r" b="b"/>
              <a:pathLst>
                <a:path w="53" h="481">
                  <a:moveTo>
                    <a:pt x="0" y="481"/>
                  </a:moveTo>
                  <a:lnTo>
                    <a:pt x="3" y="38"/>
                  </a:lnTo>
                  <a:lnTo>
                    <a:pt x="53" y="0"/>
                  </a:lnTo>
                  <a:lnTo>
                    <a:pt x="50" y="437"/>
                  </a:lnTo>
                  <a:lnTo>
                    <a:pt x="0" y="481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1" name="Freeform 149"/>
            <p:cNvSpPr>
              <a:spLocks/>
            </p:cNvSpPr>
            <p:nvPr/>
          </p:nvSpPr>
          <p:spPr bwMode="auto">
            <a:xfrm>
              <a:off x="2102" y="3134"/>
              <a:ext cx="18" cy="445"/>
            </a:xfrm>
            <a:custGeom>
              <a:avLst/>
              <a:gdLst/>
              <a:ahLst/>
              <a:cxnLst>
                <a:cxn ang="0">
                  <a:pos x="0" y="444"/>
                </a:cxn>
                <a:cxn ang="0">
                  <a:pos x="3" y="0"/>
                </a:cxn>
                <a:cxn ang="0">
                  <a:pos x="18" y="2"/>
                </a:cxn>
                <a:cxn ang="0">
                  <a:pos x="15" y="445"/>
                </a:cxn>
                <a:cxn ang="0">
                  <a:pos x="0" y="444"/>
                </a:cxn>
              </a:cxnLst>
              <a:rect l="0" t="0" r="r" b="b"/>
              <a:pathLst>
                <a:path w="18" h="445">
                  <a:moveTo>
                    <a:pt x="0" y="444"/>
                  </a:moveTo>
                  <a:lnTo>
                    <a:pt x="3" y="0"/>
                  </a:lnTo>
                  <a:lnTo>
                    <a:pt x="18" y="2"/>
                  </a:lnTo>
                  <a:lnTo>
                    <a:pt x="15" y="445"/>
                  </a:lnTo>
                  <a:lnTo>
                    <a:pt x="0" y="444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2" name="Freeform 150"/>
            <p:cNvSpPr>
              <a:spLocks/>
            </p:cNvSpPr>
            <p:nvPr/>
          </p:nvSpPr>
          <p:spPr bwMode="auto">
            <a:xfrm>
              <a:off x="2105" y="3096"/>
              <a:ext cx="65" cy="40"/>
            </a:xfrm>
            <a:custGeom>
              <a:avLst/>
              <a:gdLst/>
              <a:ahLst/>
              <a:cxnLst>
                <a:cxn ang="0">
                  <a:pos x="15" y="40"/>
                </a:cxn>
                <a:cxn ang="0">
                  <a:pos x="65" y="2"/>
                </a:cxn>
                <a:cxn ang="0">
                  <a:pos x="50" y="0"/>
                </a:cxn>
                <a:cxn ang="0">
                  <a:pos x="0" y="38"/>
                </a:cxn>
                <a:cxn ang="0">
                  <a:pos x="15" y="40"/>
                </a:cxn>
              </a:cxnLst>
              <a:rect l="0" t="0" r="r" b="b"/>
              <a:pathLst>
                <a:path w="65" h="40">
                  <a:moveTo>
                    <a:pt x="15" y="40"/>
                  </a:moveTo>
                  <a:lnTo>
                    <a:pt x="65" y="2"/>
                  </a:lnTo>
                  <a:lnTo>
                    <a:pt x="50" y="0"/>
                  </a:lnTo>
                  <a:lnTo>
                    <a:pt x="0" y="38"/>
                  </a:lnTo>
                  <a:lnTo>
                    <a:pt x="15" y="40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3" name="Freeform 151"/>
            <p:cNvSpPr>
              <a:spLocks/>
            </p:cNvSpPr>
            <p:nvPr/>
          </p:nvSpPr>
          <p:spPr bwMode="auto">
            <a:xfrm>
              <a:off x="2208" y="3254"/>
              <a:ext cx="51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" y="40"/>
                </a:cxn>
                <a:cxn ang="0">
                  <a:pos x="51" y="0"/>
                </a:cxn>
                <a:cxn ang="0">
                  <a:pos x="48" y="290"/>
                </a:cxn>
                <a:cxn ang="0">
                  <a:pos x="0" y="336"/>
                </a:cxn>
              </a:cxnLst>
              <a:rect l="0" t="0" r="r" b="b"/>
              <a:pathLst>
                <a:path w="51" h="336">
                  <a:moveTo>
                    <a:pt x="0" y="336"/>
                  </a:moveTo>
                  <a:lnTo>
                    <a:pt x="3" y="40"/>
                  </a:lnTo>
                  <a:lnTo>
                    <a:pt x="51" y="0"/>
                  </a:lnTo>
                  <a:lnTo>
                    <a:pt x="48" y="29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4" name="Freeform 152"/>
            <p:cNvSpPr>
              <a:spLocks/>
            </p:cNvSpPr>
            <p:nvPr/>
          </p:nvSpPr>
          <p:spPr bwMode="auto">
            <a:xfrm>
              <a:off x="2193" y="3292"/>
              <a:ext cx="18" cy="298"/>
            </a:xfrm>
            <a:custGeom>
              <a:avLst/>
              <a:gdLst/>
              <a:ahLst/>
              <a:cxnLst>
                <a:cxn ang="0">
                  <a:pos x="0" y="295"/>
                </a:cxn>
                <a:cxn ang="0">
                  <a:pos x="3" y="0"/>
                </a:cxn>
                <a:cxn ang="0">
                  <a:pos x="18" y="2"/>
                </a:cxn>
                <a:cxn ang="0">
                  <a:pos x="15" y="298"/>
                </a:cxn>
                <a:cxn ang="0">
                  <a:pos x="0" y="295"/>
                </a:cxn>
              </a:cxnLst>
              <a:rect l="0" t="0" r="r" b="b"/>
              <a:pathLst>
                <a:path w="18" h="298">
                  <a:moveTo>
                    <a:pt x="0" y="295"/>
                  </a:moveTo>
                  <a:lnTo>
                    <a:pt x="3" y="0"/>
                  </a:lnTo>
                  <a:lnTo>
                    <a:pt x="18" y="2"/>
                  </a:lnTo>
                  <a:lnTo>
                    <a:pt x="15" y="298"/>
                  </a:lnTo>
                  <a:lnTo>
                    <a:pt x="0" y="295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5" name="Freeform 153"/>
            <p:cNvSpPr>
              <a:spLocks/>
            </p:cNvSpPr>
            <p:nvPr/>
          </p:nvSpPr>
          <p:spPr bwMode="auto">
            <a:xfrm>
              <a:off x="2196" y="3251"/>
              <a:ext cx="63" cy="43"/>
            </a:xfrm>
            <a:custGeom>
              <a:avLst/>
              <a:gdLst/>
              <a:ahLst/>
              <a:cxnLst>
                <a:cxn ang="0">
                  <a:pos x="15" y="43"/>
                </a:cxn>
                <a:cxn ang="0">
                  <a:pos x="63" y="3"/>
                </a:cxn>
                <a:cxn ang="0">
                  <a:pos x="49" y="0"/>
                </a:cxn>
                <a:cxn ang="0">
                  <a:pos x="0" y="41"/>
                </a:cxn>
                <a:cxn ang="0">
                  <a:pos x="15" y="43"/>
                </a:cxn>
              </a:cxnLst>
              <a:rect l="0" t="0" r="r" b="b"/>
              <a:pathLst>
                <a:path w="63" h="43">
                  <a:moveTo>
                    <a:pt x="15" y="43"/>
                  </a:moveTo>
                  <a:lnTo>
                    <a:pt x="63" y="3"/>
                  </a:lnTo>
                  <a:lnTo>
                    <a:pt x="49" y="0"/>
                  </a:lnTo>
                  <a:lnTo>
                    <a:pt x="0" y="41"/>
                  </a:lnTo>
                  <a:lnTo>
                    <a:pt x="15" y="43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6" name="Freeform 154"/>
            <p:cNvSpPr>
              <a:spLocks/>
            </p:cNvSpPr>
            <p:nvPr/>
          </p:nvSpPr>
          <p:spPr bwMode="auto">
            <a:xfrm>
              <a:off x="2300" y="3113"/>
              <a:ext cx="53" cy="487"/>
            </a:xfrm>
            <a:custGeom>
              <a:avLst/>
              <a:gdLst/>
              <a:ahLst/>
              <a:cxnLst>
                <a:cxn ang="0">
                  <a:pos x="0" y="487"/>
                </a:cxn>
                <a:cxn ang="0">
                  <a:pos x="6" y="40"/>
                </a:cxn>
                <a:cxn ang="0">
                  <a:pos x="53" y="0"/>
                </a:cxn>
                <a:cxn ang="0">
                  <a:pos x="46" y="442"/>
                </a:cxn>
                <a:cxn ang="0">
                  <a:pos x="0" y="487"/>
                </a:cxn>
              </a:cxnLst>
              <a:rect l="0" t="0" r="r" b="b"/>
              <a:pathLst>
                <a:path w="53" h="487">
                  <a:moveTo>
                    <a:pt x="0" y="487"/>
                  </a:moveTo>
                  <a:lnTo>
                    <a:pt x="6" y="40"/>
                  </a:lnTo>
                  <a:lnTo>
                    <a:pt x="53" y="0"/>
                  </a:lnTo>
                  <a:lnTo>
                    <a:pt x="46" y="442"/>
                  </a:lnTo>
                  <a:lnTo>
                    <a:pt x="0" y="487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7" name="Freeform 155"/>
            <p:cNvSpPr>
              <a:spLocks/>
            </p:cNvSpPr>
            <p:nvPr/>
          </p:nvSpPr>
          <p:spPr bwMode="auto">
            <a:xfrm>
              <a:off x="2284" y="3151"/>
              <a:ext cx="22" cy="449"/>
            </a:xfrm>
            <a:custGeom>
              <a:avLst/>
              <a:gdLst/>
              <a:ahLst/>
              <a:cxnLst>
                <a:cxn ang="0">
                  <a:pos x="0" y="447"/>
                </a:cxn>
                <a:cxn ang="0">
                  <a:pos x="6" y="0"/>
                </a:cxn>
                <a:cxn ang="0">
                  <a:pos x="22" y="2"/>
                </a:cxn>
                <a:cxn ang="0">
                  <a:pos x="16" y="449"/>
                </a:cxn>
                <a:cxn ang="0">
                  <a:pos x="0" y="447"/>
                </a:cxn>
              </a:cxnLst>
              <a:rect l="0" t="0" r="r" b="b"/>
              <a:pathLst>
                <a:path w="22" h="449">
                  <a:moveTo>
                    <a:pt x="0" y="447"/>
                  </a:moveTo>
                  <a:lnTo>
                    <a:pt x="6" y="0"/>
                  </a:lnTo>
                  <a:lnTo>
                    <a:pt x="22" y="2"/>
                  </a:lnTo>
                  <a:lnTo>
                    <a:pt x="16" y="449"/>
                  </a:lnTo>
                  <a:lnTo>
                    <a:pt x="0" y="447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8" name="Freeform 156"/>
            <p:cNvSpPr>
              <a:spLocks/>
            </p:cNvSpPr>
            <p:nvPr/>
          </p:nvSpPr>
          <p:spPr bwMode="auto">
            <a:xfrm>
              <a:off x="2290" y="3112"/>
              <a:ext cx="63" cy="41"/>
            </a:xfrm>
            <a:custGeom>
              <a:avLst/>
              <a:gdLst/>
              <a:ahLst/>
              <a:cxnLst>
                <a:cxn ang="0">
                  <a:pos x="16" y="41"/>
                </a:cxn>
                <a:cxn ang="0">
                  <a:pos x="63" y="1"/>
                </a:cxn>
                <a:cxn ang="0">
                  <a:pos x="47" y="0"/>
                </a:cxn>
                <a:cxn ang="0">
                  <a:pos x="0" y="39"/>
                </a:cxn>
                <a:cxn ang="0">
                  <a:pos x="16" y="41"/>
                </a:cxn>
              </a:cxnLst>
              <a:rect l="0" t="0" r="r" b="b"/>
              <a:pathLst>
                <a:path w="63" h="41">
                  <a:moveTo>
                    <a:pt x="16" y="41"/>
                  </a:moveTo>
                  <a:lnTo>
                    <a:pt x="63" y="1"/>
                  </a:lnTo>
                  <a:lnTo>
                    <a:pt x="47" y="0"/>
                  </a:lnTo>
                  <a:lnTo>
                    <a:pt x="0" y="39"/>
                  </a:lnTo>
                  <a:lnTo>
                    <a:pt x="16" y="41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29" name="Freeform 157"/>
            <p:cNvSpPr>
              <a:spLocks/>
            </p:cNvSpPr>
            <p:nvPr/>
          </p:nvSpPr>
          <p:spPr bwMode="auto">
            <a:xfrm>
              <a:off x="2391" y="3122"/>
              <a:ext cx="55" cy="488"/>
            </a:xfrm>
            <a:custGeom>
              <a:avLst/>
              <a:gdLst/>
              <a:ahLst/>
              <a:cxnLst>
                <a:cxn ang="0">
                  <a:pos x="0" y="488"/>
                </a:cxn>
                <a:cxn ang="0">
                  <a:pos x="8" y="39"/>
                </a:cxn>
                <a:cxn ang="0">
                  <a:pos x="55" y="0"/>
                </a:cxn>
                <a:cxn ang="0">
                  <a:pos x="47" y="442"/>
                </a:cxn>
                <a:cxn ang="0">
                  <a:pos x="0" y="488"/>
                </a:cxn>
              </a:cxnLst>
              <a:rect l="0" t="0" r="r" b="b"/>
              <a:pathLst>
                <a:path w="55" h="488">
                  <a:moveTo>
                    <a:pt x="0" y="488"/>
                  </a:moveTo>
                  <a:lnTo>
                    <a:pt x="8" y="39"/>
                  </a:lnTo>
                  <a:lnTo>
                    <a:pt x="55" y="0"/>
                  </a:lnTo>
                  <a:lnTo>
                    <a:pt x="47" y="442"/>
                  </a:lnTo>
                  <a:lnTo>
                    <a:pt x="0" y="488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0" name="Freeform 158"/>
            <p:cNvSpPr>
              <a:spLocks/>
            </p:cNvSpPr>
            <p:nvPr/>
          </p:nvSpPr>
          <p:spPr bwMode="auto">
            <a:xfrm>
              <a:off x="2377" y="3160"/>
              <a:ext cx="22" cy="450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7" y="0"/>
                </a:cxn>
                <a:cxn ang="0">
                  <a:pos x="22" y="1"/>
                </a:cxn>
                <a:cxn ang="0">
                  <a:pos x="14" y="450"/>
                </a:cxn>
                <a:cxn ang="0">
                  <a:pos x="0" y="448"/>
                </a:cxn>
              </a:cxnLst>
              <a:rect l="0" t="0" r="r" b="b"/>
              <a:pathLst>
                <a:path w="22" h="450">
                  <a:moveTo>
                    <a:pt x="0" y="448"/>
                  </a:moveTo>
                  <a:lnTo>
                    <a:pt x="7" y="0"/>
                  </a:lnTo>
                  <a:lnTo>
                    <a:pt x="22" y="1"/>
                  </a:lnTo>
                  <a:lnTo>
                    <a:pt x="14" y="450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0000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1" name="Freeform 159"/>
            <p:cNvSpPr>
              <a:spLocks/>
            </p:cNvSpPr>
            <p:nvPr/>
          </p:nvSpPr>
          <p:spPr bwMode="auto">
            <a:xfrm>
              <a:off x="2384" y="3121"/>
              <a:ext cx="62" cy="40"/>
            </a:xfrm>
            <a:custGeom>
              <a:avLst/>
              <a:gdLst/>
              <a:ahLst/>
              <a:cxnLst>
                <a:cxn ang="0">
                  <a:pos x="15" y="40"/>
                </a:cxn>
                <a:cxn ang="0">
                  <a:pos x="62" y="1"/>
                </a:cxn>
                <a:cxn ang="0">
                  <a:pos x="46" y="0"/>
                </a:cxn>
                <a:cxn ang="0">
                  <a:pos x="0" y="39"/>
                </a:cxn>
                <a:cxn ang="0">
                  <a:pos x="15" y="40"/>
                </a:cxn>
              </a:cxnLst>
              <a:rect l="0" t="0" r="r" b="b"/>
              <a:pathLst>
                <a:path w="62" h="40">
                  <a:moveTo>
                    <a:pt x="15" y="40"/>
                  </a:moveTo>
                  <a:lnTo>
                    <a:pt x="62" y="1"/>
                  </a:lnTo>
                  <a:lnTo>
                    <a:pt x="46" y="0"/>
                  </a:lnTo>
                  <a:lnTo>
                    <a:pt x="0" y="39"/>
                  </a:lnTo>
                  <a:lnTo>
                    <a:pt x="15" y="40"/>
                  </a:lnTo>
                  <a:close/>
                </a:path>
              </a:pathLst>
            </a:custGeom>
            <a:solidFill>
              <a:srgbClr val="0000B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2" name="Freeform 160"/>
            <p:cNvSpPr>
              <a:spLocks/>
            </p:cNvSpPr>
            <p:nvPr/>
          </p:nvSpPr>
          <p:spPr bwMode="auto">
            <a:xfrm>
              <a:off x="905" y="3723"/>
              <a:ext cx="89" cy="52"/>
            </a:xfrm>
            <a:custGeom>
              <a:avLst/>
              <a:gdLst/>
              <a:ahLst/>
              <a:cxnLst>
                <a:cxn ang="0">
                  <a:pos x="16" y="52"/>
                </a:cxn>
                <a:cxn ang="0">
                  <a:pos x="89" y="1"/>
                </a:cxn>
                <a:cxn ang="0">
                  <a:pos x="73" y="0"/>
                </a:cxn>
                <a:cxn ang="0">
                  <a:pos x="0" y="51"/>
                </a:cxn>
                <a:cxn ang="0">
                  <a:pos x="16" y="52"/>
                </a:cxn>
              </a:cxnLst>
              <a:rect l="0" t="0" r="r" b="b"/>
              <a:pathLst>
                <a:path w="89" h="52">
                  <a:moveTo>
                    <a:pt x="16" y="52"/>
                  </a:moveTo>
                  <a:lnTo>
                    <a:pt x="89" y="1"/>
                  </a:lnTo>
                  <a:lnTo>
                    <a:pt x="73" y="0"/>
                  </a:lnTo>
                  <a:lnTo>
                    <a:pt x="0" y="51"/>
                  </a:lnTo>
                  <a:lnTo>
                    <a:pt x="16" y="52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3" name="Freeform 161"/>
            <p:cNvSpPr>
              <a:spLocks/>
            </p:cNvSpPr>
            <p:nvPr/>
          </p:nvSpPr>
          <p:spPr bwMode="auto">
            <a:xfrm>
              <a:off x="1010" y="3582"/>
              <a:ext cx="76" cy="204"/>
            </a:xfrm>
            <a:custGeom>
              <a:avLst/>
              <a:gdLst/>
              <a:ahLst/>
              <a:cxnLst>
                <a:cxn ang="0">
                  <a:pos x="3" y="204"/>
                </a:cxn>
                <a:cxn ang="0">
                  <a:pos x="0" y="48"/>
                </a:cxn>
                <a:cxn ang="0">
                  <a:pos x="72" y="0"/>
                </a:cxn>
                <a:cxn ang="0">
                  <a:pos x="76" y="153"/>
                </a:cxn>
                <a:cxn ang="0">
                  <a:pos x="3" y="204"/>
                </a:cxn>
              </a:cxnLst>
              <a:rect l="0" t="0" r="r" b="b"/>
              <a:pathLst>
                <a:path w="76" h="204">
                  <a:moveTo>
                    <a:pt x="3" y="204"/>
                  </a:moveTo>
                  <a:lnTo>
                    <a:pt x="0" y="48"/>
                  </a:lnTo>
                  <a:lnTo>
                    <a:pt x="72" y="0"/>
                  </a:lnTo>
                  <a:lnTo>
                    <a:pt x="76" y="153"/>
                  </a:lnTo>
                  <a:lnTo>
                    <a:pt x="3" y="204"/>
                  </a:lnTo>
                  <a:close/>
                </a:path>
              </a:pathLst>
            </a:custGeom>
            <a:solidFill>
              <a:srgbClr val="8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4" name="Freeform 162"/>
            <p:cNvSpPr>
              <a:spLocks/>
            </p:cNvSpPr>
            <p:nvPr/>
          </p:nvSpPr>
          <p:spPr bwMode="auto">
            <a:xfrm>
              <a:off x="994" y="3628"/>
              <a:ext cx="19" cy="158"/>
            </a:xfrm>
            <a:custGeom>
              <a:avLst/>
              <a:gdLst/>
              <a:ahLst/>
              <a:cxnLst>
                <a:cxn ang="0">
                  <a:pos x="5" y="157"/>
                </a:cxn>
                <a:cxn ang="0">
                  <a:pos x="0" y="0"/>
                </a:cxn>
                <a:cxn ang="0">
                  <a:pos x="16" y="2"/>
                </a:cxn>
                <a:cxn ang="0">
                  <a:pos x="19" y="158"/>
                </a:cxn>
                <a:cxn ang="0">
                  <a:pos x="5" y="157"/>
                </a:cxn>
              </a:cxnLst>
              <a:rect l="0" t="0" r="r" b="b"/>
              <a:pathLst>
                <a:path w="19" h="158">
                  <a:moveTo>
                    <a:pt x="5" y="157"/>
                  </a:moveTo>
                  <a:lnTo>
                    <a:pt x="0" y="0"/>
                  </a:lnTo>
                  <a:lnTo>
                    <a:pt x="16" y="2"/>
                  </a:lnTo>
                  <a:lnTo>
                    <a:pt x="19" y="158"/>
                  </a:lnTo>
                  <a:lnTo>
                    <a:pt x="5" y="157"/>
                  </a:lnTo>
                  <a:close/>
                </a:path>
              </a:pathLst>
            </a:custGeom>
            <a:solidFill>
              <a:srgbClr val="F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5" name="Freeform 163"/>
            <p:cNvSpPr>
              <a:spLocks/>
            </p:cNvSpPr>
            <p:nvPr/>
          </p:nvSpPr>
          <p:spPr bwMode="auto">
            <a:xfrm>
              <a:off x="994" y="3579"/>
              <a:ext cx="88" cy="51"/>
            </a:xfrm>
            <a:custGeom>
              <a:avLst/>
              <a:gdLst/>
              <a:ahLst/>
              <a:cxnLst>
                <a:cxn ang="0">
                  <a:pos x="16" y="51"/>
                </a:cxn>
                <a:cxn ang="0">
                  <a:pos x="88" y="3"/>
                </a:cxn>
                <a:cxn ang="0">
                  <a:pos x="72" y="0"/>
                </a:cxn>
                <a:cxn ang="0">
                  <a:pos x="0" y="49"/>
                </a:cxn>
                <a:cxn ang="0">
                  <a:pos x="16" y="51"/>
                </a:cxn>
              </a:cxnLst>
              <a:rect l="0" t="0" r="r" b="b"/>
              <a:pathLst>
                <a:path w="88" h="51">
                  <a:moveTo>
                    <a:pt x="16" y="51"/>
                  </a:moveTo>
                  <a:lnTo>
                    <a:pt x="88" y="3"/>
                  </a:lnTo>
                  <a:lnTo>
                    <a:pt x="72" y="0"/>
                  </a:lnTo>
                  <a:lnTo>
                    <a:pt x="0" y="49"/>
                  </a:lnTo>
                  <a:lnTo>
                    <a:pt x="16" y="51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6" name="Freeform 164"/>
            <p:cNvSpPr>
              <a:spLocks/>
            </p:cNvSpPr>
            <p:nvPr/>
          </p:nvSpPr>
          <p:spPr bwMode="auto">
            <a:xfrm>
              <a:off x="1091" y="3745"/>
              <a:ext cx="86" cy="54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86" y="2"/>
                </a:cxn>
                <a:cxn ang="0">
                  <a:pos x="71" y="0"/>
                </a:cxn>
                <a:cxn ang="0">
                  <a:pos x="0" y="52"/>
                </a:cxn>
                <a:cxn ang="0">
                  <a:pos x="16" y="54"/>
                </a:cxn>
              </a:cxnLst>
              <a:rect l="0" t="0" r="r" b="b"/>
              <a:pathLst>
                <a:path w="86" h="54">
                  <a:moveTo>
                    <a:pt x="16" y="54"/>
                  </a:moveTo>
                  <a:lnTo>
                    <a:pt x="86" y="2"/>
                  </a:lnTo>
                  <a:lnTo>
                    <a:pt x="71" y="0"/>
                  </a:lnTo>
                  <a:lnTo>
                    <a:pt x="0" y="52"/>
                  </a:lnTo>
                  <a:lnTo>
                    <a:pt x="16" y="54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7" name="Freeform 165"/>
            <p:cNvSpPr>
              <a:spLocks/>
            </p:cNvSpPr>
            <p:nvPr/>
          </p:nvSpPr>
          <p:spPr bwMode="auto">
            <a:xfrm>
              <a:off x="1186" y="3756"/>
              <a:ext cx="85" cy="54"/>
            </a:xfrm>
            <a:custGeom>
              <a:avLst/>
              <a:gdLst/>
              <a:ahLst/>
              <a:cxnLst>
                <a:cxn ang="0">
                  <a:pos x="15" y="54"/>
                </a:cxn>
                <a:cxn ang="0">
                  <a:pos x="85" y="2"/>
                </a:cxn>
                <a:cxn ang="0">
                  <a:pos x="69" y="0"/>
                </a:cxn>
                <a:cxn ang="0">
                  <a:pos x="0" y="52"/>
                </a:cxn>
                <a:cxn ang="0">
                  <a:pos x="15" y="54"/>
                </a:cxn>
              </a:cxnLst>
              <a:rect l="0" t="0" r="r" b="b"/>
              <a:pathLst>
                <a:path w="85" h="54">
                  <a:moveTo>
                    <a:pt x="15" y="54"/>
                  </a:moveTo>
                  <a:lnTo>
                    <a:pt x="85" y="2"/>
                  </a:lnTo>
                  <a:lnTo>
                    <a:pt x="69" y="0"/>
                  </a:lnTo>
                  <a:lnTo>
                    <a:pt x="0" y="52"/>
                  </a:lnTo>
                  <a:lnTo>
                    <a:pt x="15" y="54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8" name="Freeform 166"/>
            <p:cNvSpPr>
              <a:spLocks/>
            </p:cNvSpPr>
            <p:nvPr/>
          </p:nvSpPr>
          <p:spPr bwMode="auto">
            <a:xfrm>
              <a:off x="1291" y="3456"/>
              <a:ext cx="74" cy="365"/>
            </a:xfrm>
            <a:custGeom>
              <a:avLst/>
              <a:gdLst/>
              <a:ahLst/>
              <a:cxnLst>
                <a:cxn ang="0">
                  <a:pos x="5" y="365"/>
                </a:cxn>
                <a:cxn ang="0">
                  <a:pos x="0" y="48"/>
                </a:cxn>
                <a:cxn ang="0">
                  <a:pos x="68" y="0"/>
                </a:cxn>
                <a:cxn ang="0">
                  <a:pos x="74" y="313"/>
                </a:cxn>
                <a:cxn ang="0">
                  <a:pos x="5" y="365"/>
                </a:cxn>
              </a:cxnLst>
              <a:rect l="0" t="0" r="r" b="b"/>
              <a:pathLst>
                <a:path w="74" h="365">
                  <a:moveTo>
                    <a:pt x="5" y="365"/>
                  </a:moveTo>
                  <a:lnTo>
                    <a:pt x="0" y="48"/>
                  </a:lnTo>
                  <a:lnTo>
                    <a:pt x="68" y="0"/>
                  </a:lnTo>
                  <a:lnTo>
                    <a:pt x="74" y="313"/>
                  </a:lnTo>
                  <a:lnTo>
                    <a:pt x="5" y="365"/>
                  </a:lnTo>
                  <a:close/>
                </a:path>
              </a:pathLst>
            </a:custGeom>
            <a:solidFill>
              <a:srgbClr val="8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39" name="Freeform 167"/>
            <p:cNvSpPr>
              <a:spLocks/>
            </p:cNvSpPr>
            <p:nvPr/>
          </p:nvSpPr>
          <p:spPr bwMode="auto">
            <a:xfrm>
              <a:off x="1274" y="3503"/>
              <a:ext cx="22" cy="318"/>
            </a:xfrm>
            <a:custGeom>
              <a:avLst/>
              <a:gdLst/>
              <a:ahLst/>
              <a:cxnLst>
                <a:cxn ang="0">
                  <a:pos x="6" y="316"/>
                </a:cxn>
                <a:cxn ang="0">
                  <a:pos x="0" y="0"/>
                </a:cxn>
                <a:cxn ang="0">
                  <a:pos x="17" y="1"/>
                </a:cxn>
                <a:cxn ang="0">
                  <a:pos x="22" y="318"/>
                </a:cxn>
                <a:cxn ang="0">
                  <a:pos x="6" y="316"/>
                </a:cxn>
              </a:cxnLst>
              <a:rect l="0" t="0" r="r" b="b"/>
              <a:pathLst>
                <a:path w="22" h="318">
                  <a:moveTo>
                    <a:pt x="6" y="316"/>
                  </a:moveTo>
                  <a:lnTo>
                    <a:pt x="0" y="0"/>
                  </a:lnTo>
                  <a:lnTo>
                    <a:pt x="17" y="1"/>
                  </a:lnTo>
                  <a:lnTo>
                    <a:pt x="22" y="318"/>
                  </a:lnTo>
                  <a:lnTo>
                    <a:pt x="6" y="316"/>
                  </a:lnTo>
                  <a:close/>
                </a:path>
              </a:pathLst>
            </a:custGeom>
            <a:solidFill>
              <a:srgbClr val="F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0" name="Freeform 168"/>
            <p:cNvSpPr>
              <a:spLocks/>
            </p:cNvSpPr>
            <p:nvPr/>
          </p:nvSpPr>
          <p:spPr bwMode="auto">
            <a:xfrm>
              <a:off x="1274" y="3455"/>
              <a:ext cx="85" cy="49"/>
            </a:xfrm>
            <a:custGeom>
              <a:avLst/>
              <a:gdLst/>
              <a:ahLst/>
              <a:cxnLst>
                <a:cxn ang="0">
                  <a:pos x="17" y="49"/>
                </a:cxn>
                <a:cxn ang="0">
                  <a:pos x="85" y="1"/>
                </a:cxn>
                <a:cxn ang="0">
                  <a:pos x="69" y="0"/>
                </a:cxn>
                <a:cxn ang="0">
                  <a:pos x="0" y="48"/>
                </a:cxn>
                <a:cxn ang="0">
                  <a:pos x="17" y="49"/>
                </a:cxn>
              </a:cxnLst>
              <a:rect l="0" t="0" r="r" b="b"/>
              <a:pathLst>
                <a:path w="85" h="49">
                  <a:moveTo>
                    <a:pt x="17" y="49"/>
                  </a:moveTo>
                  <a:lnTo>
                    <a:pt x="85" y="1"/>
                  </a:lnTo>
                  <a:lnTo>
                    <a:pt x="69" y="0"/>
                  </a:lnTo>
                  <a:lnTo>
                    <a:pt x="0" y="48"/>
                  </a:lnTo>
                  <a:lnTo>
                    <a:pt x="17" y="49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1" name="Freeform 169"/>
            <p:cNvSpPr>
              <a:spLocks/>
            </p:cNvSpPr>
            <p:nvPr/>
          </p:nvSpPr>
          <p:spPr bwMode="auto">
            <a:xfrm>
              <a:off x="1385" y="3307"/>
              <a:ext cx="73" cy="526"/>
            </a:xfrm>
            <a:custGeom>
              <a:avLst/>
              <a:gdLst/>
              <a:ahLst/>
              <a:cxnLst>
                <a:cxn ang="0">
                  <a:pos x="7" y="526"/>
                </a:cxn>
                <a:cxn ang="0">
                  <a:pos x="0" y="46"/>
                </a:cxn>
                <a:cxn ang="0">
                  <a:pos x="68" y="0"/>
                </a:cxn>
                <a:cxn ang="0">
                  <a:pos x="73" y="474"/>
                </a:cxn>
                <a:cxn ang="0">
                  <a:pos x="7" y="526"/>
                </a:cxn>
              </a:cxnLst>
              <a:rect l="0" t="0" r="r" b="b"/>
              <a:pathLst>
                <a:path w="73" h="526">
                  <a:moveTo>
                    <a:pt x="7" y="526"/>
                  </a:moveTo>
                  <a:lnTo>
                    <a:pt x="0" y="46"/>
                  </a:lnTo>
                  <a:lnTo>
                    <a:pt x="68" y="0"/>
                  </a:lnTo>
                  <a:lnTo>
                    <a:pt x="73" y="474"/>
                  </a:lnTo>
                  <a:lnTo>
                    <a:pt x="7" y="526"/>
                  </a:lnTo>
                  <a:close/>
                </a:path>
              </a:pathLst>
            </a:custGeom>
            <a:solidFill>
              <a:srgbClr val="80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2" name="Freeform 170"/>
            <p:cNvSpPr>
              <a:spLocks/>
            </p:cNvSpPr>
            <p:nvPr/>
          </p:nvSpPr>
          <p:spPr bwMode="auto">
            <a:xfrm>
              <a:off x="1369" y="3351"/>
              <a:ext cx="23" cy="482"/>
            </a:xfrm>
            <a:custGeom>
              <a:avLst/>
              <a:gdLst/>
              <a:ahLst/>
              <a:cxnLst>
                <a:cxn ang="0">
                  <a:pos x="7" y="481"/>
                </a:cxn>
                <a:cxn ang="0">
                  <a:pos x="0" y="0"/>
                </a:cxn>
                <a:cxn ang="0">
                  <a:pos x="16" y="2"/>
                </a:cxn>
                <a:cxn ang="0">
                  <a:pos x="23" y="482"/>
                </a:cxn>
                <a:cxn ang="0">
                  <a:pos x="7" y="481"/>
                </a:cxn>
              </a:cxnLst>
              <a:rect l="0" t="0" r="r" b="b"/>
              <a:pathLst>
                <a:path w="23" h="482">
                  <a:moveTo>
                    <a:pt x="7" y="481"/>
                  </a:moveTo>
                  <a:lnTo>
                    <a:pt x="0" y="0"/>
                  </a:lnTo>
                  <a:lnTo>
                    <a:pt x="16" y="2"/>
                  </a:lnTo>
                  <a:lnTo>
                    <a:pt x="23" y="482"/>
                  </a:lnTo>
                  <a:lnTo>
                    <a:pt x="7" y="481"/>
                  </a:lnTo>
                  <a:close/>
                </a:path>
              </a:pathLst>
            </a:custGeom>
            <a:solidFill>
              <a:srgbClr val="F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3" name="Freeform 171"/>
            <p:cNvSpPr>
              <a:spLocks/>
            </p:cNvSpPr>
            <p:nvPr/>
          </p:nvSpPr>
          <p:spPr bwMode="auto">
            <a:xfrm>
              <a:off x="1369" y="3306"/>
              <a:ext cx="84" cy="47"/>
            </a:xfrm>
            <a:custGeom>
              <a:avLst/>
              <a:gdLst/>
              <a:ahLst/>
              <a:cxnLst>
                <a:cxn ang="0">
                  <a:pos x="16" y="47"/>
                </a:cxn>
                <a:cxn ang="0">
                  <a:pos x="84" y="1"/>
                </a:cxn>
                <a:cxn ang="0">
                  <a:pos x="68" y="0"/>
                </a:cxn>
                <a:cxn ang="0">
                  <a:pos x="0" y="45"/>
                </a:cxn>
                <a:cxn ang="0">
                  <a:pos x="16" y="47"/>
                </a:cxn>
              </a:cxnLst>
              <a:rect l="0" t="0" r="r" b="b"/>
              <a:pathLst>
                <a:path w="84" h="47">
                  <a:moveTo>
                    <a:pt x="16" y="47"/>
                  </a:moveTo>
                  <a:lnTo>
                    <a:pt x="84" y="1"/>
                  </a:lnTo>
                  <a:lnTo>
                    <a:pt x="68" y="0"/>
                  </a:lnTo>
                  <a:lnTo>
                    <a:pt x="0" y="45"/>
                  </a:lnTo>
                  <a:lnTo>
                    <a:pt x="16" y="47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4" name="Freeform 172"/>
            <p:cNvSpPr>
              <a:spLocks/>
            </p:cNvSpPr>
            <p:nvPr/>
          </p:nvSpPr>
          <p:spPr bwMode="auto">
            <a:xfrm>
              <a:off x="1472" y="3790"/>
              <a:ext cx="81" cy="55"/>
            </a:xfrm>
            <a:custGeom>
              <a:avLst/>
              <a:gdLst/>
              <a:ahLst/>
              <a:cxnLst>
                <a:cxn ang="0">
                  <a:pos x="16" y="55"/>
                </a:cxn>
                <a:cxn ang="0">
                  <a:pos x="81" y="2"/>
                </a:cxn>
                <a:cxn ang="0">
                  <a:pos x="65" y="0"/>
                </a:cxn>
                <a:cxn ang="0">
                  <a:pos x="0" y="53"/>
                </a:cxn>
                <a:cxn ang="0">
                  <a:pos x="16" y="55"/>
                </a:cxn>
              </a:cxnLst>
              <a:rect l="0" t="0" r="r" b="b"/>
              <a:pathLst>
                <a:path w="81" h="55">
                  <a:moveTo>
                    <a:pt x="16" y="55"/>
                  </a:moveTo>
                  <a:lnTo>
                    <a:pt x="81" y="2"/>
                  </a:lnTo>
                  <a:lnTo>
                    <a:pt x="65" y="0"/>
                  </a:lnTo>
                  <a:lnTo>
                    <a:pt x="0" y="53"/>
                  </a:lnTo>
                  <a:lnTo>
                    <a:pt x="16" y="55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5" name="Freeform 173"/>
            <p:cNvSpPr>
              <a:spLocks/>
            </p:cNvSpPr>
            <p:nvPr/>
          </p:nvSpPr>
          <p:spPr bwMode="auto">
            <a:xfrm>
              <a:off x="1569" y="3801"/>
              <a:ext cx="80" cy="55"/>
            </a:xfrm>
            <a:custGeom>
              <a:avLst/>
              <a:gdLst/>
              <a:ahLst/>
              <a:cxnLst>
                <a:cxn ang="0">
                  <a:pos x="16" y="55"/>
                </a:cxn>
                <a:cxn ang="0">
                  <a:pos x="80" y="2"/>
                </a:cxn>
                <a:cxn ang="0">
                  <a:pos x="64" y="0"/>
                </a:cxn>
                <a:cxn ang="0">
                  <a:pos x="0" y="54"/>
                </a:cxn>
                <a:cxn ang="0">
                  <a:pos x="16" y="55"/>
                </a:cxn>
              </a:cxnLst>
              <a:rect l="0" t="0" r="r" b="b"/>
              <a:pathLst>
                <a:path w="80" h="55">
                  <a:moveTo>
                    <a:pt x="16" y="55"/>
                  </a:moveTo>
                  <a:lnTo>
                    <a:pt x="80" y="2"/>
                  </a:lnTo>
                  <a:lnTo>
                    <a:pt x="64" y="0"/>
                  </a:lnTo>
                  <a:lnTo>
                    <a:pt x="0" y="54"/>
                  </a:lnTo>
                  <a:lnTo>
                    <a:pt x="16" y="55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6" name="Freeform 174"/>
            <p:cNvSpPr>
              <a:spLocks/>
            </p:cNvSpPr>
            <p:nvPr/>
          </p:nvSpPr>
          <p:spPr bwMode="auto">
            <a:xfrm>
              <a:off x="1667" y="3812"/>
              <a:ext cx="78" cy="57"/>
            </a:xfrm>
            <a:custGeom>
              <a:avLst/>
              <a:gdLst/>
              <a:ahLst/>
              <a:cxnLst>
                <a:cxn ang="0">
                  <a:pos x="16" y="57"/>
                </a:cxn>
                <a:cxn ang="0">
                  <a:pos x="78" y="3"/>
                </a:cxn>
                <a:cxn ang="0">
                  <a:pos x="63" y="0"/>
                </a:cxn>
                <a:cxn ang="0">
                  <a:pos x="0" y="55"/>
                </a:cxn>
                <a:cxn ang="0">
                  <a:pos x="16" y="57"/>
                </a:cxn>
              </a:cxnLst>
              <a:rect l="0" t="0" r="r" b="b"/>
              <a:pathLst>
                <a:path w="78" h="57">
                  <a:moveTo>
                    <a:pt x="16" y="57"/>
                  </a:moveTo>
                  <a:lnTo>
                    <a:pt x="78" y="3"/>
                  </a:lnTo>
                  <a:lnTo>
                    <a:pt x="63" y="0"/>
                  </a:lnTo>
                  <a:lnTo>
                    <a:pt x="0" y="55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7" name="Freeform 175"/>
            <p:cNvSpPr>
              <a:spLocks/>
            </p:cNvSpPr>
            <p:nvPr/>
          </p:nvSpPr>
          <p:spPr bwMode="auto">
            <a:xfrm>
              <a:off x="1766" y="3825"/>
              <a:ext cx="76" cy="56"/>
            </a:xfrm>
            <a:custGeom>
              <a:avLst/>
              <a:gdLst/>
              <a:ahLst/>
              <a:cxnLst>
                <a:cxn ang="0">
                  <a:pos x="15" y="56"/>
                </a:cxn>
                <a:cxn ang="0">
                  <a:pos x="76" y="1"/>
                </a:cxn>
                <a:cxn ang="0">
                  <a:pos x="61" y="0"/>
                </a:cxn>
                <a:cxn ang="0">
                  <a:pos x="0" y="54"/>
                </a:cxn>
                <a:cxn ang="0">
                  <a:pos x="15" y="56"/>
                </a:cxn>
              </a:cxnLst>
              <a:rect l="0" t="0" r="r" b="b"/>
              <a:pathLst>
                <a:path w="76" h="56">
                  <a:moveTo>
                    <a:pt x="15" y="56"/>
                  </a:moveTo>
                  <a:lnTo>
                    <a:pt x="76" y="1"/>
                  </a:lnTo>
                  <a:lnTo>
                    <a:pt x="61" y="0"/>
                  </a:lnTo>
                  <a:lnTo>
                    <a:pt x="0" y="54"/>
                  </a:lnTo>
                  <a:lnTo>
                    <a:pt x="15" y="56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8" name="Freeform 176"/>
            <p:cNvSpPr>
              <a:spLocks/>
            </p:cNvSpPr>
            <p:nvPr/>
          </p:nvSpPr>
          <p:spPr bwMode="auto">
            <a:xfrm>
              <a:off x="1865" y="3836"/>
              <a:ext cx="76" cy="57"/>
            </a:xfrm>
            <a:custGeom>
              <a:avLst/>
              <a:gdLst/>
              <a:ahLst/>
              <a:cxnLst>
                <a:cxn ang="0">
                  <a:pos x="16" y="57"/>
                </a:cxn>
                <a:cxn ang="0">
                  <a:pos x="76" y="2"/>
                </a:cxn>
                <a:cxn ang="0">
                  <a:pos x="59" y="0"/>
                </a:cxn>
                <a:cxn ang="0">
                  <a:pos x="0" y="56"/>
                </a:cxn>
                <a:cxn ang="0">
                  <a:pos x="16" y="57"/>
                </a:cxn>
              </a:cxnLst>
              <a:rect l="0" t="0" r="r" b="b"/>
              <a:pathLst>
                <a:path w="76" h="57">
                  <a:moveTo>
                    <a:pt x="16" y="57"/>
                  </a:moveTo>
                  <a:lnTo>
                    <a:pt x="76" y="2"/>
                  </a:lnTo>
                  <a:lnTo>
                    <a:pt x="59" y="0"/>
                  </a:lnTo>
                  <a:lnTo>
                    <a:pt x="0" y="56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49" name="Freeform 177"/>
            <p:cNvSpPr>
              <a:spLocks/>
            </p:cNvSpPr>
            <p:nvPr/>
          </p:nvSpPr>
          <p:spPr bwMode="auto">
            <a:xfrm>
              <a:off x="1964" y="3849"/>
              <a:ext cx="75" cy="56"/>
            </a:xfrm>
            <a:custGeom>
              <a:avLst/>
              <a:gdLst/>
              <a:ahLst/>
              <a:cxnLst>
                <a:cxn ang="0">
                  <a:pos x="17" y="56"/>
                </a:cxn>
                <a:cxn ang="0">
                  <a:pos x="75" y="1"/>
                </a:cxn>
                <a:cxn ang="0">
                  <a:pos x="59" y="0"/>
                </a:cxn>
                <a:cxn ang="0">
                  <a:pos x="0" y="54"/>
                </a:cxn>
                <a:cxn ang="0">
                  <a:pos x="17" y="56"/>
                </a:cxn>
              </a:cxnLst>
              <a:rect l="0" t="0" r="r" b="b"/>
              <a:pathLst>
                <a:path w="75" h="56">
                  <a:moveTo>
                    <a:pt x="17" y="56"/>
                  </a:moveTo>
                  <a:lnTo>
                    <a:pt x="75" y="1"/>
                  </a:lnTo>
                  <a:lnTo>
                    <a:pt x="59" y="0"/>
                  </a:lnTo>
                  <a:lnTo>
                    <a:pt x="0" y="54"/>
                  </a:lnTo>
                  <a:lnTo>
                    <a:pt x="17" y="56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0" name="Freeform 178"/>
            <p:cNvSpPr>
              <a:spLocks/>
            </p:cNvSpPr>
            <p:nvPr/>
          </p:nvSpPr>
          <p:spPr bwMode="auto">
            <a:xfrm>
              <a:off x="2065" y="3860"/>
              <a:ext cx="73" cy="58"/>
            </a:xfrm>
            <a:custGeom>
              <a:avLst/>
              <a:gdLst/>
              <a:ahLst/>
              <a:cxnLst>
                <a:cxn ang="0">
                  <a:pos x="17" y="58"/>
                </a:cxn>
                <a:cxn ang="0">
                  <a:pos x="73" y="2"/>
                </a:cxn>
                <a:cxn ang="0">
                  <a:pos x="57" y="0"/>
                </a:cxn>
                <a:cxn ang="0">
                  <a:pos x="0" y="55"/>
                </a:cxn>
                <a:cxn ang="0">
                  <a:pos x="17" y="58"/>
                </a:cxn>
              </a:cxnLst>
              <a:rect l="0" t="0" r="r" b="b"/>
              <a:pathLst>
                <a:path w="73" h="58">
                  <a:moveTo>
                    <a:pt x="17" y="58"/>
                  </a:moveTo>
                  <a:lnTo>
                    <a:pt x="73" y="2"/>
                  </a:lnTo>
                  <a:lnTo>
                    <a:pt x="57" y="0"/>
                  </a:lnTo>
                  <a:lnTo>
                    <a:pt x="0" y="55"/>
                  </a:lnTo>
                  <a:lnTo>
                    <a:pt x="17" y="58"/>
                  </a:lnTo>
                  <a:close/>
                </a:path>
              </a:pathLst>
            </a:custGeom>
            <a:solidFill>
              <a:srgbClr val="B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1" name="Line 179"/>
            <p:cNvSpPr>
              <a:spLocks noChangeShapeType="1"/>
            </p:cNvSpPr>
            <p:nvPr/>
          </p:nvSpPr>
          <p:spPr bwMode="auto">
            <a:xfrm flipH="1" flipV="1">
              <a:off x="641" y="3078"/>
              <a:ext cx="30" cy="8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2" name="Line 180"/>
            <p:cNvSpPr>
              <a:spLocks noChangeShapeType="1"/>
            </p:cNvSpPr>
            <p:nvPr/>
          </p:nvSpPr>
          <p:spPr bwMode="auto">
            <a:xfrm flipH="1">
              <a:off x="644" y="3904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3" name="Line 181"/>
            <p:cNvSpPr>
              <a:spLocks noChangeShapeType="1"/>
            </p:cNvSpPr>
            <p:nvPr/>
          </p:nvSpPr>
          <p:spPr bwMode="auto">
            <a:xfrm flipH="1">
              <a:off x="638" y="3742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4" name="Line 182"/>
            <p:cNvSpPr>
              <a:spLocks noChangeShapeType="1"/>
            </p:cNvSpPr>
            <p:nvPr/>
          </p:nvSpPr>
          <p:spPr bwMode="auto">
            <a:xfrm flipH="1">
              <a:off x="631" y="3578"/>
              <a:ext cx="2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5" name="Line 183"/>
            <p:cNvSpPr>
              <a:spLocks noChangeShapeType="1"/>
            </p:cNvSpPr>
            <p:nvPr/>
          </p:nvSpPr>
          <p:spPr bwMode="auto">
            <a:xfrm flipH="1">
              <a:off x="626" y="3413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6" name="Line 184"/>
            <p:cNvSpPr>
              <a:spLocks noChangeShapeType="1"/>
            </p:cNvSpPr>
            <p:nvPr/>
          </p:nvSpPr>
          <p:spPr bwMode="auto">
            <a:xfrm flipH="1">
              <a:off x="620" y="3247"/>
              <a:ext cx="2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7" name="Line 185"/>
            <p:cNvSpPr>
              <a:spLocks noChangeShapeType="1"/>
            </p:cNvSpPr>
            <p:nvPr/>
          </p:nvSpPr>
          <p:spPr bwMode="auto">
            <a:xfrm flipH="1">
              <a:off x="613" y="3078"/>
              <a:ext cx="2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58" name="Rectangle 186"/>
            <p:cNvSpPr>
              <a:spLocks noChangeArrowheads="1"/>
            </p:cNvSpPr>
            <p:nvPr/>
          </p:nvSpPr>
          <p:spPr bwMode="auto">
            <a:xfrm>
              <a:off x="611" y="3876"/>
              <a:ext cx="35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fr-F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59" name="Rectangle 187"/>
            <p:cNvSpPr>
              <a:spLocks noChangeArrowheads="1"/>
            </p:cNvSpPr>
            <p:nvPr/>
          </p:nvSpPr>
          <p:spPr bwMode="auto">
            <a:xfrm>
              <a:off x="605" y="3714"/>
              <a:ext cx="47" cy="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0" name="Rectangle 188"/>
            <p:cNvSpPr>
              <a:spLocks noChangeArrowheads="1"/>
            </p:cNvSpPr>
            <p:nvPr/>
          </p:nvSpPr>
          <p:spPr bwMode="auto">
            <a:xfrm>
              <a:off x="599" y="3550"/>
              <a:ext cx="35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fr-F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1" name="Rectangle 189"/>
            <p:cNvSpPr>
              <a:spLocks noChangeArrowheads="1"/>
            </p:cNvSpPr>
            <p:nvPr/>
          </p:nvSpPr>
          <p:spPr bwMode="auto">
            <a:xfrm>
              <a:off x="593" y="3385"/>
              <a:ext cx="47" cy="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2" name="Rectangle 190"/>
            <p:cNvSpPr>
              <a:spLocks noChangeArrowheads="1"/>
            </p:cNvSpPr>
            <p:nvPr/>
          </p:nvSpPr>
          <p:spPr bwMode="auto">
            <a:xfrm>
              <a:off x="587" y="3219"/>
              <a:ext cx="47" cy="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4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3" name="Rectangle 191"/>
            <p:cNvSpPr>
              <a:spLocks noChangeArrowheads="1"/>
            </p:cNvSpPr>
            <p:nvPr/>
          </p:nvSpPr>
          <p:spPr bwMode="auto">
            <a:xfrm>
              <a:off x="581" y="3050"/>
              <a:ext cx="35" cy="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5</a:t>
              </a:r>
              <a:endParaRPr kumimoji="0" lang="fr-FR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4" name="Rectangle 192"/>
            <p:cNvSpPr>
              <a:spLocks noChangeArrowheads="1"/>
            </p:cNvSpPr>
            <p:nvPr/>
          </p:nvSpPr>
          <p:spPr bwMode="auto">
            <a:xfrm rot="5400000">
              <a:off x="165" y="3383"/>
              <a:ext cx="632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FAMILLE</a:t>
              </a:r>
              <a:endPara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8" name="ZoneTexte 217"/>
          <p:cNvSpPr txBox="1"/>
          <p:nvPr/>
        </p:nvSpPr>
        <p:spPr>
          <a:xfrm>
            <a:off x="5255568" y="1412776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Inégalité dans le contrôle des facteurs de production</a:t>
            </a:r>
          </a:p>
          <a:p>
            <a:pPr algn="ctr"/>
            <a:r>
              <a:rPr lang="fr-FR" sz="2000" b="1" dirty="0" err="1" smtClean="0">
                <a:ln w="6350"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Mahasoa</a:t>
            </a:r>
            <a:endParaRPr lang="fr-FR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9" name="Text Box 5"/>
          <p:cNvSpPr txBox="1">
            <a:spLocks noChangeArrowheads="1"/>
          </p:cNvSpPr>
          <p:nvPr/>
        </p:nvSpPr>
        <p:spPr bwMode="auto">
          <a:xfrm>
            <a:off x="66328" y="1052736"/>
            <a:ext cx="2057400" cy="36933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bg1"/>
                </a:solidFill>
              </a:rPr>
              <a:t>Classe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moyenne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0" name="Text Box 6"/>
          <p:cNvSpPr txBox="1">
            <a:spLocks noChangeArrowheads="1"/>
          </p:cNvSpPr>
          <p:nvPr/>
        </p:nvSpPr>
        <p:spPr bwMode="auto">
          <a:xfrm>
            <a:off x="7092280" y="2852936"/>
            <a:ext cx="1676400" cy="36933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bg1"/>
                </a:solidFill>
              </a:rPr>
              <a:t>Classe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pauvre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1" name="Espace réservé du numéro de diapositive 2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222" name="Espace réservé du pied de page 2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7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fr-FR" dirty="0">
                <a:solidFill>
                  <a:schemeClr val="bg1"/>
                </a:solidFill>
              </a:rPr>
              <a:t>Remarques 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sz="2400" dirty="0" smtClean="0">
                <a:cs typeface="Times New Roman" pitchFamily="18" charset="0"/>
              </a:rPr>
              <a:t>Au sein des jeunes couples, plus de dialogue entre le couple, tandis que pour les personnes âgées les hommes contrôlent et décident plus;</a:t>
            </a:r>
          </a:p>
          <a:p>
            <a:pPr algn="just"/>
            <a:endParaRPr lang="fr-FR" sz="2400" dirty="0">
              <a:cs typeface="Times New Roman" pitchFamily="18" charset="0"/>
            </a:endParaRPr>
          </a:p>
          <a:p>
            <a:pPr algn="just"/>
            <a:r>
              <a:rPr lang="fr-FR" sz="2400" dirty="0" smtClean="0">
                <a:cs typeface="Times New Roman" pitchFamily="18" charset="0"/>
              </a:rPr>
              <a:t>Chez les riches ou la classe sociale moyenne, plus de décisions communes entre le couple pour l’utilisation et contrôle des facteurs de décision;</a:t>
            </a:r>
          </a:p>
          <a:p>
            <a:pPr algn="just">
              <a:buFontTx/>
              <a:buNone/>
            </a:pPr>
            <a:r>
              <a:rPr lang="fr-FR" sz="2400" dirty="0" smtClean="0">
                <a:cs typeface="Times New Roman" pitchFamily="18" charset="0"/>
              </a:rPr>
              <a:t>   </a:t>
            </a:r>
            <a:endParaRPr lang="fr-FR" sz="2400" dirty="0">
              <a:cs typeface="Times New Roman" pitchFamily="18" charset="0"/>
            </a:endParaRPr>
          </a:p>
          <a:p>
            <a:r>
              <a:rPr lang="fr-FR" sz="2400" dirty="0" smtClean="0">
                <a:cs typeface="Times New Roman" pitchFamily="18" charset="0"/>
              </a:rPr>
              <a:t>Dans les ménages ou le mari a une activité à l’extérieur  de l’exploitation, les travaux agricoles sont entièrement assures par la femme (ou vice-versa).</a:t>
            </a:r>
            <a:r>
              <a:rPr lang="fr-FR" sz="2400" dirty="0" smtClean="0"/>
              <a:t> </a:t>
            </a:r>
          </a:p>
          <a:p>
            <a:pPr algn="just">
              <a:buFontTx/>
              <a:buNone/>
            </a:pPr>
            <a:r>
              <a:rPr lang="fr-FR" sz="2400" dirty="0" smtClean="0">
                <a:cs typeface="Times New Roman" pitchFamily="18" charset="0"/>
              </a:rPr>
              <a:t>  	</a:t>
            </a:r>
          </a:p>
          <a:p>
            <a:pPr algn="just"/>
            <a:r>
              <a:rPr lang="fr-FR" sz="2400" dirty="0" smtClean="0">
                <a:cs typeface="Times New Roman" pitchFamily="18" charset="0"/>
              </a:rPr>
              <a:t>En général,  les pauvres manquent de formation et de connaissance. C’est une classe sociale qui est souvent non disponible à toute activité en dehors de leur travaux de survie journaliers.</a:t>
            </a:r>
            <a:endParaRPr lang="fr-FR" sz="2400" dirty="0">
              <a:cs typeface="Times New Roman" pitchFamily="18" charset="0"/>
            </a:endParaRPr>
          </a:p>
          <a:p>
            <a:pPr>
              <a:buFontTx/>
              <a:buNone/>
            </a:pP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3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198051"/>
              </p:ext>
            </p:extLst>
          </p:nvPr>
        </p:nvGraphicFramePr>
        <p:xfrm>
          <a:off x="0" y="1628800"/>
          <a:ext cx="50040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136298284"/>
              </p:ext>
            </p:extLst>
          </p:nvPr>
        </p:nvGraphicFramePr>
        <p:xfrm>
          <a:off x="5076056" y="1628800"/>
          <a:ext cx="37444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609600" y="188640"/>
            <a:ext cx="8229600" cy="114300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Classe</a:t>
            </a:r>
            <a:r>
              <a:rPr lang="en-US" dirty="0" smtClean="0"/>
              <a:t> de </a:t>
            </a:r>
            <a:r>
              <a:rPr lang="en-US" dirty="0" err="1" smtClean="0"/>
              <a:t>richesse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groupes</a:t>
            </a:r>
            <a:r>
              <a:rPr lang="en-US" dirty="0" smtClean="0"/>
              <a:t> de femme 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1087996" y="4611231"/>
            <a:ext cx="7272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Poor (pauvre) : - Membres de la famille travaillent comme mains d’</a:t>
            </a:r>
            <a:r>
              <a:rPr lang="fr-FR" sz="2000" b="1" dirty="0" err="1" smtClean="0"/>
              <a:t>oeuvre</a:t>
            </a:r>
            <a:r>
              <a:rPr lang="fr-FR" sz="2000" b="1" dirty="0" smtClean="0"/>
              <a:t> des autres exploitations </a:t>
            </a:r>
          </a:p>
          <a:p>
            <a:r>
              <a:rPr lang="fr-FR" sz="2000" b="1" dirty="0" smtClean="0"/>
              <a:t>	            - Achètent du riz tous les jours 	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Middle (classe moyenne): - N’ach</a:t>
            </a:r>
            <a:r>
              <a:rPr lang="fr-FR" sz="2000" b="1" dirty="0" smtClean="0">
                <a:latin typeface="Calibri" panose="020F0502020204030204" pitchFamily="34" charset="0"/>
              </a:rPr>
              <a:t>è</a:t>
            </a:r>
            <a:r>
              <a:rPr lang="fr-FR" sz="2000" b="1" dirty="0" smtClean="0"/>
              <a:t>tent pas de riz tous les jours, ont des stocks	</a:t>
            </a:r>
          </a:p>
          <a:p>
            <a:r>
              <a:rPr lang="fr-FR" sz="2000" b="1" dirty="0" smtClean="0"/>
              <a:t>                         		- Peuvent envoyer leurs enfants à l’</a:t>
            </a:r>
            <a:r>
              <a:rPr lang="fr-FR" sz="2000" b="1" dirty="0" smtClean="0">
                <a:latin typeface="Calibri" panose="020F0502020204030204" pitchFamily="34" charset="0"/>
              </a:rPr>
              <a:t>é</a:t>
            </a:r>
            <a:r>
              <a:rPr lang="fr-FR" sz="2000" b="1" dirty="0" smtClean="0"/>
              <a:t>cole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Tendance du revenu généré par le haricot entre deux classes de richesse</a:t>
            </a:r>
            <a:endParaRPr lang="fr-FR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39552" y="1988840"/>
          <a:ext cx="7643192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lèche vers le bas 4"/>
          <p:cNvSpPr/>
          <p:nvPr/>
        </p:nvSpPr>
        <p:spPr>
          <a:xfrm>
            <a:off x="7524328" y="1772816"/>
            <a:ext cx="216024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732240" y="1268760"/>
            <a:ext cx="2232248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Prix plus élevés</a:t>
            </a:r>
            <a:endParaRPr lang="fr-FR" sz="2400" b="1" dirty="0"/>
          </a:p>
        </p:txBody>
      </p:sp>
      <p:sp>
        <p:nvSpPr>
          <p:cNvPr id="7" name="Flèche vers le bas 6"/>
          <p:cNvSpPr/>
          <p:nvPr/>
        </p:nvSpPr>
        <p:spPr>
          <a:xfrm>
            <a:off x="6012160" y="3429000"/>
            <a:ext cx="216024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076056" y="2852936"/>
            <a:ext cx="2232248" cy="830997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Inondation &amp; grêles</a:t>
            </a:r>
            <a:endParaRPr lang="fr-FR" sz="2400" b="1" dirty="0"/>
          </a:p>
        </p:txBody>
      </p:sp>
      <p:sp>
        <p:nvSpPr>
          <p:cNvPr id="9" name="Flèche vers le bas 8"/>
          <p:cNvSpPr/>
          <p:nvPr/>
        </p:nvSpPr>
        <p:spPr>
          <a:xfrm>
            <a:off x="3635896" y="4005064"/>
            <a:ext cx="216024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627784" y="3471391"/>
            <a:ext cx="2232248" cy="830997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</a:t>
            </a:r>
            <a:r>
              <a:rPr lang="en-US" sz="2400" b="1" dirty="0" smtClean="0">
                <a:latin typeface="Calibri" panose="020F0502020204030204" pitchFamily="34" charset="0"/>
              </a:rPr>
              <a:t>é</a:t>
            </a:r>
            <a:r>
              <a:rPr lang="en-US" sz="2400" b="1" dirty="0" smtClean="0"/>
              <a:t>but des </a:t>
            </a:r>
            <a:r>
              <a:rPr lang="en-US" sz="2400" b="1" dirty="0" err="1" smtClean="0"/>
              <a:t>ventes</a:t>
            </a:r>
            <a:endParaRPr lang="en-US" sz="2400" b="1" dirty="0"/>
          </a:p>
        </p:txBody>
      </p:sp>
      <p:sp>
        <p:nvSpPr>
          <p:cNvPr id="12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67544" y="6448251"/>
            <a:ext cx="8208912" cy="365125"/>
          </a:xfrm>
        </p:spPr>
        <p:txBody>
          <a:bodyPr/>
          <a:lstStyle/>
          <a:p>
            <a:r>
              <a:rPr lang="en-US" dirty="0" smtClean="0"/>
              <a:t>Bhutan+10: Gender and Sustainable Mountain Development in a Changing World, </a:t>
            </a:r>
            <a:r>
              <a:rPr lang="en-US" dirty="0" err="1" smtClean="0"/>
              <a:t>Thimphu</a:t>
            </a:r>
            <a:r>
              <a:rPr lang="en-US" dirty="0" smtClean="0"/>
              <a:t> , Bhutan, 15 -19 October 2012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Evolution des </a:t>
            </a:r>
            <a:r>
              <a:rPr lang="en-US" sz="3600" b="1" dirty="0" err="1" smtClean="0"/>
              <a:t>nombres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producteurs</a:t>
            </a:r>
            <a:endParaRPr lang="en-US" sz="36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720879"/>
              </p:ext>
            </p:extLst>
          </p:nvPr>
        </p:nvGraphicFramePr>
        <p:xfrm>
          <a:off x="457200" y="1600200"/>
          <a:ext cx="82296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lèche vers le bas 6"/>
          <p:cNvSpPr/>
          <p:nvPr/>
        </p:nvSpPr>
        <p:spPr>
          <a:xfrm>
            <a:off x="7308304" y="2636912"/>
            <a:ext cx="216024" cy="504056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372200" y="2060848"/>
            <a:ext cx="2232248" cy="461665"/>
          </a:xfrm>
          <a:prstGeom prst="rect">
            <a:avLst/>
          </a:prstGeom>
          <a:solidFill>
            <a:srgbClr val="00206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Market not sure</a:t>
            </a:r>
            <a:endParaRPr lang="en-US" sz="2400" b="1" dirty="0"/>
          </a:p>
        </p:txBody>
      </p:sp>
      <p:sp>
        <p:nvSpPr>
          <p:cNvPr id="9" name="Flèche vers le bas 8"/>
          <p:cNvSpPr/>
          <p:nvPr/>
        </p:nvSpPr>
        <p:spPr>
          <a:xfrm>
            <a:off x="7308304" y="4293096"/>
            <a:ext cx="216024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444208" y="3687415"/>
            <a:ext cx="2232248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Crédit stopp</a:t>
            </a:r>
            <a:r>
              <a:rPr lang="fr-FR" sz="2400" b="1" dirty="0" smtClean="0">
                <a:latin typeface="Calibri" panose="020F0502020204030204" pitchFamily="34" charset="0"/>
              </a:rPr>
              <a:t>é</a:t>
            </a:r>
            <a:endParaRPr lang="fr-FR" sz="2400" b="1" dirty="0"/>
          </a:p>
        </p:txBody>
      </p:sp>
      <p:sp>
        <p:nvSpPr>
          <p:cNvPr id="11" name="Flèche vers le bas 10"/>
          <p:cNvSpPr/>
          <p:nvPr/>
        </p:nvSpPr>
        <p:spPr>
          <a:xfrm>
            <a:off x="2627784" y="2060848"/>
            <a:ext cx="216024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907704" y="1484784"/>
            <a:ext cx="2232248" cy="46166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Crédit fournis</a:t>
            </a:r>
            <a:endParaRPr lang="fr-FR" sz="2400" b="1" dirty="0"/>
          </a:p>
        </p:txBody>
      </p:sp>
      <p:sp>
        <p:nvSpPr>
          <p:cNvPr id="14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</p:spPr>
        <p:txBody>
          <a:bodyPr/>
          <a:lstStyle/>
          <a:p>
            <a:r>
              <a:rPr lang="en-US" dirty="0" smtClean="0"/>
              <a:t>Bhutan+10: Gender and Sustainable Mountain Development in a Changing World, </a:t>
            </a:r>
            <a:r>
              <a:rPr lang="en-US" dirty="0" err="1" smtClean="0"/>
              <a:t>Thimphu</a:t>
            </a:r>
            <a:r>
              <a:rPr lang="en-US" dirty="0" smtClean="0"/>
              <a:t> , Bhutan, 15 -19 October 2012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fr-FR" dirty="0">
                <a:solidFill>
                  <a:schemeClr val="bg1"/>
                </a:solidFill>
              </a:rPr>
              <a:t>Succès et Impacts de PRIAM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Test et adoption rapide de nouvelles options /technologies </a:t>
            </a:r>
          </a:p>
          <a:p>
            <a:endParaRPr lang="fr-FR" dirty="0" smtClean="0"/>
          </a:p>
          <a:p>
            <a:r>
              <a:rPr lang="fr-FR" dirty="0" smtClean="0"/>
              <a:t>Mécanismes puissants pour atteindre les femmes et les pauvres</a:t>
            </a:r>
          </a:p>
          <a:p>
            <a:endParaRPr lang="fr-FR" dirty="0" smtClean="0"/>
          </a:p>
          <a:p>
            <a:r>
              <a:rPr lang="fr-FR" dirty="0" smtClean="0"/>
              <a:t>Changement de mentalité des chercheurs et des paysans. L’expertise des paysans respectée.</a:t>
            </a:r>
          </a:p>
          <a:p>
            <a:endParaRPr lang="fr-FR" dirty="0" smtClean="0"/>
          </a:p>
          <a:p>
            <a:r>
              <a:rPr lang="fr-FR" dirty="0" smtClean="0"/>
              <a:t>« </a:t>
            </a:r>
            <a:r>
              <a:rPr lang="fr-FR" dirty="0" err="1" smtClean="0"/>
              <a:t>Empowerment</a:t>
            </a:r>
            <a:r>
              <a:rPr lang="fr-FR" dirty="0" smtClean="0"/>
              <a:t> » des paysans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5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r>
              <a:rPr lang="fr-FR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Les hommes n’</a:t>
            </a:r>
            <a:r>
              <a:rPr lang="fr-FR" dirty="0" err="1" smtClean="0"/>
              <a:t>hesitent</a:t>
            </a:r>
            <a:r>
              <a:rPr lang="fr-FR" dirty="0" smtClean="0"/>
              <a:t> pas a participer au travail des femmes quand celui-ci rapporte des </a:t>
            </a:r>
            <a:r>
              <a:rPr lang="fr-FR" dirty="0" err="1" smtClean="0"/>
              <a:t>benefices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Les différentes classes de richesse ont leur propre challenge en </a:t>
            </a:r>
            <a:r>
              <a:rPr lang="fr-FR" dirty="0" err="1" smtClean="0"/>
              <a:t>realisant</a:t>
            </a:r>
            <a:r>
              <a:rPr lang="fr-FR" dirty="0" smtClean="0"/>
              <a:t> leur travail  ainsi les approches ne devraient pas </a:t>
            </a:r>
            <a:r>
              <a:rPr lang="fr-FR" dirty="0" err="1" smtClean="0"/>
              <a:t>etre</a:t>
            </a:r>
            <a:r>
              <a:rPr lang="fr-FR" dirty="0" smtClean="0"/>
              <a:t> neutres sur l’aspect genre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Les femmes pauvres sont très vulnérable quand il y a un choc (climat,  absence de crédit, …). 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Les activités doivent considérer les  différents besoins et d’</a:t>
            </a:r>
            <a:r>
              <a:rPr lang="fr-FR" dirty="0" err="1" smtClean="0"/>
              <a:t>etre</a:t>
            </a:r>
            <a:r>
              <a:rPr lang="fr-FR" dirty="0" smtClean="0"/>
              <a:t> </a:t>
            </a:r>
            <a:r>
              <a:rPr lang="fr-FR" dirty="0" err="1" smtClean="0"/>
              <a:t>innovative</a:t>
            </a:r>
            <a:r>
              <a:rPr lang="fr-FR" dirty="0" smtClean="0"/>
              <a:t> en utilisant </a:t>
            </a:r>
            <a:r>
              <a:rPr lang="fr-FR" dirty="0" err="1" smtClean="0"/>
              <a:t>differentes</a:t>
            </a:r>
            <a:r>
              <a:rPr lang="fr-FR" dirty="0" smtClean="0"/>
              <a:t> </a:t>
            </a:r>
            <a:r>
              <a:rPr lang="fr-FR" dirty="0" err="1" smtClean="0"/>
              <a:t>methodes</a:t>
            </a:r>
            <a:r>
              <a:rPr lang="fr-FR" dirty="0" smtClean="0"/>
              <a:t> et d’approches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08912" cy="365125"/>
          </a:xfrm>
        </p:spPr>
        <p:txBody>
          <a:bodyPr/>
          <a:lstStyle/>
          <a:p>
            <a:r>
              <a:rPr lang="en-US" dirty="0" smtClean="0"/>
              <a:t>Bhutan+10: Gender and Sustainable Mountain Development in a Changing World, </a:t>
            </a:r>
            <a:r>
              <a:rPr lang="en-US" dirty="0" err="1" smtClean="0"/>
              <a:t>Thimphu</a:t>
            </a:r>
            <a:r>
              <a:rPr lang="en-US" dirty="0" smtClean="0"/>
              <a:t> , Bhutan, 15 -19 October 2012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32656"/>
            <a:ext cx="4320480" cy="1143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Definition du« genre »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469541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4716016" y="1436578"/>
            <a:ext cx="4427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Genre socialement construit, définition </a:t>
            </a:r>
          </a:p>
          <a:p>
            <a:r>
              <a:rPr lang="fr-FR" sz="3200" dirty="0" smtClean="0"/>
              <a:t>De la femme et home, jeune et enfant etc.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Différent de sexe (caractéristiques biologiques de femme et homme) 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/>
              <a:t>Différent de féminisme “femme”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9952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déterminé par la conception de:</a:t>
            </a:r>
          </a:p>
          <a:p>
            <a:pPr marL="1079500" indent="-1079500">
              <a:buNone/>
            </a:pPr>
            <a:r>
              <a:rPr lang="fr-FR" dirty="0" smtClean="0"/>
              <a:t>	- taches, </a:t>
            </a:r>
          </a:p>
          <a:p>
            <a:pPr marL="1079500" indent="-1079500">
              <a:buNone/>
            </a:pPr>
            <a:r>
              <a:rPr lang="fr-FR" dirty="0" smtClean="0"/>
              <a:t>	- fonctions </a:t>
            </a:r>
          </a:p>
          <a:p>
            <a:pPr marL="1079500" indent="-1079500">
              <a:buNone/>
            </a:pPr>
            <a:r>
              <a:rPr lang="fr-FR" dirty="0" smtClean="0"/>
              <a:t>	- rôles </a:t>
            </a:r>
          </a:p>
          <a:p>
            <a:pPr marL="360363" indent="-360363">
              <a:lnSpc>
                <a:spcPct val="120000"/>
              </a:lnSpc>
              <a:spcAft>
                <a:spcPts val="1200"/>
              </a:spcAft>
              <a:buNone/>
            </a:pPr>
            <a:r>
              <a:rPr lang="fr-FR" dirty="0" smtClean="0"/>
              <a:t>	attribue aux femmes et hommes dans la sociétés, incluant les jeunes et les enfants, en publique et dans la vie privée.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fr-FR" dirty="0" smtClean="0"/>
              <a:t>Les femmes et les hommes façonnent les rôles et les normes sur le genre à travers leurs activités et les reproduisent en se conformant aux attentes de la société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Definition du « genre »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9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Rôle des femmes dans l’agriculture est mondialement reconnu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En Afrique sub-Saharienne, les femmes, constituent la majorité de petits paysans</a:t>
            </a:r>
          </a:p>
          <a:p>
            <a:pPr lvl="1"/>
            <a:r>
              <a:rPr lang="fr-FR" dirty="0" smtClean="0"/>
              <a:t>Mains d’œuvre </a:t>
            </a:r>
            <a:r>
              <a:rPr lang="fr-FR" sz="2800" dirty="0" smtClean="0"/>
              <a:t>,  </a:t>
            </a:r>
          </a:p>
          <a:p>
            <a:pPr lvl="1"/>
            <a:r>
              <a:rPr lang="fr-FR" sz="3200" dirty="0" smtClean="0"/>
              <a:t>Gestion de la majorité des activités de l’exploitation </a:t>
            </a:r>
            <a:r>
              <a:rPr lang="fr-FR" sz="3200" dirty="0" err="1" smtClean="0"/>
              <a:t>journali</a:t>
            </a:r>
            <a:r>
              <a:rPr lang="fr-FR" sz="3200" dirty="0" err="1" smtClean="0">
                <a:latin typeface="Calibri" panose="020F0502020204030204" pitchFamily="34" charset="0"/>
              </a:rPr>
              <a:t>è</a:t>
            </a:r>
            <a:r>
              <a:rPr lang="fr-FR" sz="3200" dirty="0" err="1" smtClean="0"/>
              <a:t>rement</a:t>
            </a:r>
            <a:r>
              <a:rPr lang="fr-FR" sz="3200" dirty="0" smtClean="0"/>
              <a:t> </a:t>
            </a:r>
          </a:p>
          <a:p>
            <a:pPr lvl="1"/>
            <a:r>
              <a:rPr lang="fr-FR" sz="3200" dirty="0" smtClean="0"/>
              <a:t>Production des 80% de l’alimentation de base de la famille</a:t>
            </a:r>
          </a:p>
          <a:p>
            <a:pPr lvl="1">
              <a:buNone/>
            </a:pPr>
            <a:r>
              <a:rPr lang="fr-FR" sz="3200" dirty="0" smtClean="0"/>
              <a:t>					</a:t>
            </a:r>
            <a:r>
              <a:rPr lang="fr-FR" sz="2400" dirty="0" smtClean="0"/>
              <a:t>(</a:t>
            </a:r>
            <a:r>
              <a:rPr lang="fr-FR" sz="2400" dirty="0" err="1" smtClean="0"/>
              <a:t>Saito</a:t>
            </a:r>
            <a:r>
              <a:rPr lang="fr-FR" sz="2400" dirty="0" smtClean="0"/>
              <a:t>, 1994, </a:t>
            </a:r>
            <a:r>
              <a:rPr lang="fr-FR" sz="2400" dirty="0" err="1" smtClean="0"/>
              <a:t>Norad</a:t>
            </a:r>
            <a:r>
              <a:rPr lang="fr-FR" sz="2400" dirty="0" smtClean="0"/>
              <a:t> Report 5/2011) </a:t>
            </a:r>
            <a:endParaRPr lang="fr-FR" sz="2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Pourquoi</a:t>
            </a:r>
            <a:r>
              <a:rPr lang="en-US" dirty="0" smtClean="0">
                <a:solidFill>
                  <a:schemeClr val="bg1"/>
                </a:solidFill>
              </a:rPr>
              <a:t> les femmes?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Hypoth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è</a:t>
            </a:r>
            <a:r>
              <a:rPr lang="en-US" dirty="0" err="1" smtClean="0">
                <a:solidFill>
                  <a:schemeClr val="bg1"/>
                </a:solidFill>
              </a:rPr>
              <a:t>ses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cs typeface="Times New Roman" panose="02020603050405020304" pitchFamily="18" charset="0"/>
              </a:rPr>
              <a:t>Les besoins individuels et des groups sociaux (homme, femme, les pauvres, les riches, les jeunes, les vieux etc.) ne sont pas suffisamment connus.</a:t>
            </a:r>
          </a:p>
          <a:p>
            <a:pPr eaLnBrk="1" hangingPunct="1">
              <a:lnSpc>
                <a:spcPct val="90000"/>
              </a:lnSpc>
            </a:pPr>
            <a:endParaRPr lang="fr-FR" sz="2800" b="1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cs typeface="Times New Roman" panose="02020603050405020304" pitchFamily="18" charset="0"/>
              </a:rPr>
              <a:t>Les relations sociales existantes influencent la dissémination des technologies.</a:t>
            </a:r>
          </a:p>
          <a:p>
            <a:pPr eaLnBrk="1" hangingPunct="1">
              <a:lnSpc>
                <a:spcPct val="90000"/>
              </a:lnSpc>
            </a:pPr>
            <a:endParaRPr lang="fr-FR" sz="2800" b="1" dirty="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cs typeface="Times New Roman" panose="02020603050405020304" pitchFamily="18" charset="0"/>
              </a:rPr>
              <a:t>Les outils utilis</a:t>
            </a:r>
            <a:r>
              <a:rPr lang="fr-FR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fr-FR" sz="2800" dirty="0" smtClean="0">
                <a:cs typeface="Times New Roman" panose="02020603050405020304" pitchFamily="18" charset="0"/>
              </a:rPr>
              <a:t>s pour évaluer les efficiences des technologies ne donnent pas de résultats clairs.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28464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Recherche Participative pour l’amélioration des agro-écosystèmes (PRIAM)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81536"/>
            <a:ext cx="8291264" cy="41764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dirty="0" smtClean="0"/>
              <a:t>Initiative du CIAT en 1996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dirty="0" smtClean="0"/>
              <a:t>Financement  Fondation Rockefeller : 1996-1998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dirty="0" smtClean="0"/>
              <a:t>Repris par PABRA à partir de 1999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dirty="0" smtClean="0"/>
              <a:t>Existe en : ET, MD, KE, RDC, UG, TZ, RW, MW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dirty="0" smtClean="0"/>
              <a:t>Equipes  multidisciplinaires de  chercheurs, vulgarisateurs…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94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Objectifs de PRIAM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70916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Développer la capacité des paysans de travailler en groupe, d’avoir et de diriger un programme communautaire.</a:t>
            </a:r>
          </a:p>
          <a:p>
            <a:endParaRPr lang="fr-FR" dirty="0" smtClean="0"/>
          </a:p>
          <a:p>
            <a:r>
              <a:rPr lang="fr-FR" dirty="0" smtClean="0"/>
              <a:t>Impliquer les paysans dans un processus d’apprentissage et de recherche pour être capable de résoudre leurs problèmes.</a:t>
            </a:r>
          </a:p>
          <a:p>
            <a:endParaRPr lang="fr-FR" dirty="0" smtClean="0"/>
          </a:p>
          <a:p>
            <a:r>
              <a:rPr lang="fr-FR" dirty="0" smtClean="0"/>
              <a:t>Favoriser un développement équitable et durable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2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80920" cy="648072"/>
          </a:xfr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Processus PRIAM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460742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695728" y="692696"/>
            <a:ext cx="244827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b="1" dirty="0" smtClean="0"/>
              <a:t> Transect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/>
              <a:t> Carte de ressources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/>
              <a:t> Calendriers saisonniers etc.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7020272" y="4892967"/>
            <a:ext cx="205172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Brainstorming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Comparaison par paire; Vote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Matrice de score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63688" y="6372036"/>
            <a:ext cx="2592288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Arbre des problèmes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0" y="3068960"/>
            <a:ext cx="212372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Matrice de score</a:t>
            </a:r>
          </a:p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Critères de choix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5536" y="980728"/>
            <a:ext cx="252028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b="1" dirty="0" smtClean="0">
                <a:solidFill>
                  <a:schemeClr val="bg1"/>
                </a:solidFill>
              </a:rPr>
              <a:t> Quoi; Avec qui;  Comment; Quand; où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45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Eléments constitutifs de ASEG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949280"/>
          </a:xfrm>
        </p:spPr>
        <p:txBody>
          <a:bodyPr/>
          <a:lstStyle/>
          <a:p>
            <a:r>
              <a:rPr lang="fr-FR" dirty="0" smtClean="0"/>
              <a:t>Trois principes directeurs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Trois entrées d’analyse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Trois niveaux d’analyse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1556792"/>
            <a:ext cx="223224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Les Rôles inhérents aux genres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275856" y="1556792"/>
            <a:ext cx="230425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La participation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5940152" y="1556792"/>
            <a:ext cx="237626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Les défavorisées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86408" y="3645024"/>
            <a:ext cx="2232248" cy="122413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 contexte de développement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347864" y="3645024"/>
            <a:ext cx="2232248" cy="122413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Les besoins, ressources, contraintes 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940152" y="3645024"/>
            <a:ext cx="2232248" cy="122413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Les parties prenantes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940152" y="5517232"/>
            <a:ext cx="2232248" cy="122413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F0"/>
                </a:solidFill>
              </a:rPr>
              <a:t>″Terrain″</a:t>
            </a:r>
          </a:p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COMMUNAUTES</a:t>
            </a:r>
          </a:p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MENAGES</a:t>
            </a:r>
          </a:p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INDIVIDUS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347864" y="5517232"/>
            <a:ext cx="2232248" cy="122413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F0"/>
                </a:solidFill>
              </a:rPr>
              <a:t>″Intermédiaire″</a:t>
            </a:r>
          </a:p>
          <a:p>
            <a:pPr algn="ctr"/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INSTITUTIONS</a:t>
            </a:r>
          </a:p>
          <a:p>
            <a:pPr algn="ctr"/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27584" y="5517232"/>
            <a:ext cx="2232248" cy="1224136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F0"/>
                </a:solidFill>
              </a:rPr>
              <a:t>″Macro″ </a:t>
            </a:r>
          </a:p>
          <a:p>
            <a:pPr algn="ctr"/>
            <a:endParaRPr lang="fr-F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LES POLITIQUES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F499B-C76E-4CA6-B622-07E6084F0598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PRIAM FOFIFA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6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4954</TotalTime>
  <Words>814</Words>
  <Application>Microsoft Office PowerPoint</Application>
  <PresentationFormat>Affichage à l'écran (4:3)</PresentationFormat>
  <Paragraphs>195</Paragraphs>
  <Slides>19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Thème Office</vt:lpstr>
      <vt:lpstr>Picture</vt:lpstr>
      <vt:lpstr>La place du genre dans la production Agricole : Etude de cas </vt:lpstr>
      <vt:lpstr>Definition du« genre »</vt:lpstr>
      <vt:lpstr>Definition du « genre »</vt:lpstr>
      <vt:lpstr>Pourquoi les femmes?</vt:lpstr>
      <vt:lpstr>Hypothèses</vt:lpstr>
      <vt:lpstr>Recherche Participative pour l’amélioration des agro-écosystèmes (PRIAM)</vt:lpstr>
      <vt:lpstr>Objectifs de PRIAM</vt:lpstr>
      <vt:lpstr>Processus PRIAM</vt:lpstr>
      <vt:lpstr>Eléments constitutifs de ASEG</vt:lpstr>
      <vt:lpstr>Présentation PowerPoint</vt:lpstr>
      <vt:lpstr>Présentation PowerPoint</vt:lpstr>
      <vt:lpstr>Présentation PowerPoint</vt:lpstr>
      <vt:lpstr>Présentation PowerPoint</vt:lpstr>
      <vt:lpstr>Remarques </vt:lpstr>
      <vt:lpstr>Présentation PowerPoint</vt:lpstr>
      <vt:lpstr>Tendance du revenu généré par le haricot entre deux classes de richesse</vt:lpstr>
      <vt:lpstr>Evolution des nombres de producteurs</vt:lpstr>
      <vt:lpstr>Succès et Impacts de PRIAM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Bodo Rabary</dc:creator>
  <cp:lastModifiedBy>PARRUR</cp:lastModifiedBy>
  <cp:revision>23</cp:revision>
  <dcterms:created xsi:type="dcterms:W3CDTF">2012-10-14T08:04:11Z</dcterms:created>
  <dcterms:modified xsi:type="dcterms:W3CDTF">2015-12-11T07:53:46Z</dcterms:modified>
</cp:coreProperties>
</file>